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418" r:id="rId2"/>
    <p:sldId id="736" r:id="rId3"/>
    <p:sldId id="739" r:id="rId4"/>
    <p:sldId id="737" r:id="rId5"/>
    <p:sldId id="740" r:id="rId6"/>
    <p:sldId id="741" r:id="rId7"/>
    <p:sldId id="742" r:id="rId8"/>
    <p:sldId id="743" r:id="rId9"/>
    <p:sldId id="744" r:id="rId10"/>
    <p:sldId id="745" r:id="rId11"/>
    <p:sldId id="746" r:id="rId12"/>
    <p:sldId id="748" r:id="rId13"/>
    <p:sldId id="747" r:id="rId14"/>
    <p:sldId id="749" r:id="rId15"/>
    <p:sldId id="750" r:id="rId16"/>
    <p:sldId id="751" r:id="rId17"/>
    <p:sldId id="752" r:id="rId18"/>
    <p:sldId id="753" r:id="rId19"/>
    <p:sldId id="754" r:id="rId20"/>
    <p:sldId id="755" r:id="rId21"/>
    <p:sldId id="756" r:id="rId22"/>
    <p:sldId id="757" r:id="rId23"/>
    <p:sldId id="759" r:id="rId24"/>
    <p:sldId id="758" r:id="rId25"/>
    <p:sldId id="760" r:id="rId26"/>
    <p:sldId id="761" r:id="rId27"/>
    <p:sldId id="762" r:id="rId28"/>
    <p:sldId id="763" r:id="rId29"/>
    <p:sldId id="764" r:id="rId30"/>
    <p:sldId id="765" r:id="rId31"/>
    <p:sldId id="419" r:id="rId32"/>
  </p:sldIdLst>
  <p:sldSz cx="12192000" cy="6858000"/>
  <p:notesSz cx="6735763" cy="98663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3"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E9478"/>
    <a:srgbClr val="FFC000"/>
    <a:srgbClr val="F7D7F6"/>
    <a:srgbClr val="57554B"/>
    <a:srgbClr val="FB9F39"/>
    <a:srgbClr val="004DA1"/>
    <a:srgbClr val="F7AA89"/>
    <a:srgbClr val="FFE699"/>
    <a:srgbClr val="DBF8F9"/>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9" autoAdjust="0"/>
    <p:restoredTop sz="93826" autoAdjust="0"/>
  </p:normalViewPr>
  <p:slideViewPr>
    <p:cSldViewPr snapToGrid="0">
      <p:cViewPr varScale="1">
        <p:scale>
          <a:sx n="123" d="100"/>
          <a:sy n="123" d="100"/>
        </p:scale>
        <p:origin x="178" y="163"/>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notesViewPr>
    <p:cSldViewPr snapToGrid="0">
      <p:cViewPr varScale="1">
        <p:scale>
          <a:sx n="64" d="100"/>
          <a:sy n="64" d="100"/>
        </p:scale>
        <p:origin x="3216"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8CD5F377-72C8-4540-9723-A6DDFAC6F3E5}" type="datetimeFigureOut">
              <a:rPr lang="zh-CN" altLang="en-US" smtClean="0"/>
              <a:t>2023/10/17</a:t>
            </a:fld>
            <a:endParaRPr lang="zh-CN" altLang="en-US"/>
          </a:p>
        </p:txBody>
      </p:sp>
      <p:sp>
        <p:nvSpPr>
          <p:cNvPr id="4" name="页脚占位符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83E466FB-B685-4D33-AF34-9A09CFA0E46F}" type="slidenum">
              <a:rPr lang="zh-CN" altLang="en-US" smtClean="0"/>
              <a:t>‹#›</a:t>
            </a:fld>
            <a:endParaRPr lang="zh-CN" altLang="en-US"/>
          </a:p>
        </p:txBody>
      </p:sp>
    </p:spTree>
    <p:extLst>
      <p:ext uri="{BB962C8B-B14F-4D97-AF65-F5344CB8AC3E}">
        <p14:creationId xmlns:p14="http://schemas.microsoft.com/office/powerpoint/2010/main" val="2810019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A25E730B-93A8-458A-AA10-62ADF0A72AEB}" type="datetimeFigureOut">
              <a:rPr lang="zh-CN" altLang="en-US" smtClean="0"/>
              <a:t>2023/10/17</a:t>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251FD77A-6EA0-4262-96BF-74EF0A24D439}" type="slidenum">
              <a:rPr lang="zh-CN" altLang="en-US" smtClean="0"/>
              <a:t>‹#›</a:t>
            </a:fld>
            <a:endParaRPr lang="zh-CN" altLang="en-US"/>
          </a:p>
        </p:txBody>
      </p:sp>
    </p:spTree>
    <p:extLst>
      <p:ext uri="{BB962C8B-B14F-4D97-AF65-F5344CB8AC3E}">
        <p14:creationId xmlns:p14="http://schemas.microsoft.com/office/powerpoint/2010/main" val="2565962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Make-to-Order Products </a:t>
            </a:r>
            <a:r>
              <a:rPr lang="zh-CN" altLang="en-US" dirty="0"/>
              <a:t>按订单生产 </a:t>
            </a:r>
            <a:endParaRPr lang="en-US" altLang="zh-CN" dirty="0"/>
          </a:p>
          <a:p>
            <a:r>
              <a:rPr lang="en-US" altLang="zh-CN" sz="1800" b="0" i="0" dirty="0">
                <a:solidFill>
                  <a:srgbClr val="000000"/>
                </a:solidFill>
                <a:effectLst/>
                <a:latin typeface="AdvTT3258b86f"/>
              </a:rPr>
              <a:t>An of</a:t>
            </a:r>
            <a:r>
              <a:rPr lang="en-US" altLang="zh-CN" sz="1800" b="0" i="0" dirty="0">
                <a:solidFill>
                  <a:srgbClr val="000000"/>
                </a:solidFill>
                <a:effectLst/>
                <a:latin typeface="AdvTT3258b86f+fb"/>
              </a:rPr>
              <a:t>fl</a:t>
            </a:r>
            <a:r>
              <a:rPr lang="en-US" altLang="zh-CN" sz="1800" b="0" i="0" dirty="0">
                <a:solidFill>
                  <a:srgbClr val="000000"/>
                </a:solidFill>
                <a:effectLst/>
                <a:latin typeface="AdvTT3258b86f"/>
              </a:rPr>
              <a:t>ine (online)</a:t>
            </a:r>
            <a:br>
              <a:rPr lang="en-US" altLang="zh-CN" sz="1800" b="0" i="0" dirty="0">
                <a:solidFill>
                  <a:srgbClr val="000000"/>
                </a:solidFill>
                <a:effectLst/>
                <a:latin typeface="AdvTT3258b86f"/>
              </a:rPr>
            </a:br>
            <a:r>
              <a:rPr lang="en-US" altLang="zh-CN" sz="1800" b="0" i="0" dirty="0">
                <a:solidFill>
                  <a:srgbClr val="000000"/>
                </a:solidFill>
                <a:effectLst/>
                <a:latin typeface="AdvTT3258b86f"/>
              </a:rPr>
              <a:t>approach is less (more) responsive to new job arrivals</a:t>
            </a:r>
            <a:br>
              <a:rPr lang="en-US" altLang="zh-CN" sz="1800" b="0" i="0" dirty="0">
                <a:solidFill>
                  <a:srgbClr val="000000"/>
                </a:solidFill>
                <a:effectLst/>
                <a:latin typeface="AdvTT3258b86f"/>
              </a:rPr>
            </a:br>
            <a:r>
              <a:rPr lang="en-US" altLang="zh-CN" sz="1800" b="0" i="0" dirty="0">
                <a:solidFill>
                  <a:srgbClr val="000000"/>
                </a:solidFill>
                <a:effectLst/>
                <a:latin typeface="AdvTT3258b86f"/>
              </a:rPr>
              <a:t>and, hence, often results in longer (shorter) job waiting</a:t>
            </a:r>
            <a:br>
              <a:rPr lang="en-US" altLang="zh-CN" sz="1800" b="0" i="0" dirty="0">
                <a:solidFill>
                  <a:srgbClr val="000000"/>
                </a:solidFill>
                <a:effectLst/>
                <a:latin typeface="AdvTT3258b86f"/>
              </a:rPr>
            </a:br>
            <a:r>
              <a:rPr lang="en-US" altLang="zh-CN" sz="1800" b="0" i="0" dirty="0">
                <a:solidFill>
                  <a:srgbClr val="000000"/>
                </a:solidFill>
                <a:effectLst/>
                <a:latin typeface="AdvTT3258b86f"/>
              </a:rPr>
              <a:t>time, which may negatively (positively) impact timely</a:t>
            </a:r>
            <a:br>
              <a:rPr lang="en-US" altLang="zh-CN" sz="1800" b="0" i="0" dirty="0">
                <a:solidFill>
                  <a:srgbClr val="000000"/>
                </a:solidFill>
                <a:effectLst/>
                <a:latin typeface="AdvTT3258b86f"/>
              </a:rPr>
            </a:br>
            <a:r>
              <a:rPr lang="en-US" altLang="zh-CN" sz="1800" b="0" i="0" dirty="0">
                <a:solidFill>
                  <a:srgbClr val="000000"/>
                </a:solidFill>
                <a:effectLst/>
                <a:latin typeface="AdvTT3258b86f"/>
              </a:rPr>
              <a:t>delivery of jobs. On the other hand, an of</a:t>
            </a:r>
            <a:r>
              <a:rPr lang="en-US" altLang="zh-CN" sz="1800" b="0" i="0" dirty="0">
                <a:solidFill>
                  <a:srgbClr val="000000"/>
                </a:solidFill>
                <a:effectLst/>
                <a:latin typeface="AdvTT3258b86f+fb"/>
              </a:rPr>
              <a:t>fl</a:t>
            </a:r>
            <a:r>
              <a:rPr lang="en-US" altLang="zh-CN" sz="1800" b="0" i="0" dirty="0">
                <a:solidFill>
                  <a:srgbClr val="000000"/>
                </a:solidFill>
                <a:effectLst/>
                <a:latin typeface="AdvTT3258b86f"/>
              </a:rPr>
              <a:t>ine (online)</a:t>
            </a:r>
            <a:br>
              <a:rPr lang="en-US" altLang="zh-CN" sz="1800" b="0" i="0" dirty="0">
                <a:solidFill>
                  <a:srgbClr val="000000"/>
                </a:solidFill>
                <a:effectLst/>
                <a:latin typeface="AdvTT3258b86f"/>
              </a:rPr>
            </a:br>
            <a:r>
              <a:rPr lang="en-US" altLang="zh-CN" sz="1800" b="0" i="0" dirty="0">
                <a:solidFill>
                  <a:srgbClr val="000000"/>
                </a:solidFill>
                <a:effectLst/>
                <a:latin typeface="AdvTT3258b86f"/>
              </a:rPr>
              <a:t>approach considers more (fewer) jobs together at a</a:t>
            </a:r>
            <a:br>
              <a:rPr lang="en-US" altLang="zh-CN" sz="1800" b="0" i="0" dirty="0">
                <a:solidFill>
                  <a:srgbClr val="000000"/>
                </a:solidFill>
                <a:effectLst/>
                <a:latin typeface="AdvTT3258b86f"/>
              </a:rPr>
            </a:br>
            <a:r>
              <a:rPr lang="en-US" altLang="zh-CN" sz="1800" b="0" i="0" dirty="0">
                <a:solidFill>
                  <a:srgbClr val="000000"/>
                </a:solidFill>
                <a:effectLst/>
                <a:latin typeface="AdvTT3258b86f"/>
              </a:rPr>
              <a:t>time and, hence, may generate a solution that is closer</a:t>
            </a:r>
            <a:br>
              <a:rPr lang="en-US" altLang="zh-CN" sz="1800" b="0" i="0" dirty="0">
                <a:solidFill>
                  <a:srgbClr val="000000"/>
                </a:solidFill>
                <a:effectLst/>
                <a:latin typeface="AdvTT3258b86f"/>
              </a:rPr>
            </a:br>
            <a:r>
              <a:rPr lang="en-US" altLang="zh-CN" sz="1800" b="0" i="0" dirty="0">
                <a:solidFill>
                  <a:srgbClr val="000000"/>
                </a:solidFill>
                <a:effectLst/>
                <a:latin typeface="AdvTT3258b86f"/>
              </a:rPr>
              <a:t>to (further from) global optimality</a:t>
            </a:r>
            <a:r>
              <a:rPr lang="en-US" altLang="zh-CN" dirty="0"/>
              <a:t> </a:t>
            </a:r>
            <a:br>
              <a:rPr lang="en-US" altLang="zh-CN" dirty="0"/>
            </a:br>
            <a:r>
              <a:rPr lang="zh-CN" altLang="en-US" dirty="0"/>
              <a:t>本文同时介绍 </a:t>
            </a:r>
            <a:r>
              <a:rPr lang="en-US" altLang="zh-CN" dirty="0"/>
              <a:t>offline online </a:t>
            </a:r>
            <a:r>
              <a:rPr lang="zh-CN" altLang="en-US" dirty="0"/>
              <a:t>两种类型 并在数值实验中进行比较</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51FD77A-6EA0-4262-96BF-74EF0A24D439}" type="slidenum">
              <a:rPr lang="zh-CN" altLang="en-US" smtClean="0"/>
              <a:t>1</a:t>
            </a:fld>
            <a:endParaRPr lang="zh-CN" altLang="en-US"/>
          </a:p>
        </p:txBody>
      </p:sp>
    </p:spTree>
    <p:extLst>
      <p:ext uri="{BB962C8B-B14F-4D97-AF65-F5344CB8AC3E}">
        <p14:creationId xmlns:p14="http://schemas.microsoft.com/office/powerpoint/2010/main" val="4204372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10</a:t>
            </a:fld>
            <a:endParaRPr lang="zh-CN" altLang="en-US"/>
          </a:p>
        </p:txBody>
      </p:sp>
    </p:spTree>
    <p:extLst>
      <p:ext uri="{BB962C8B-B14F-4D97-AF65-F5344CB8AC3E}">
        <p14:creationId xmlns:p14="http://schemas.microsoft.com/office/powerpoint/2010/main" val="3178476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11</a:t>
            </a:fld>
            <a:endParaRPr lang="zh-CN" altLang="en-US"/>
          </a:p>
        </p:txBody>
      </p:sp>
    </p:spTree>
    <p:extLst>
      <p:ext uri="{BB962C8B-B14F-4D97-AF65-F5344CB8AC3E}">
        <p14:creationId xmlns:p14="http://schemas.microsoft.com/office/powerpoint/2010/main" val="2441285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12</a:t>
            </a:fld>
            <a:endParaRPr lang="zh-CN" altLang="en-US"/>
          </a:p>
        </p:txBody>
      </p:sp>
    </p:spTree>
    <p:extLst>
      <p:ext uri="{BB962C8B-B14F-4D97-AF65-F5344CB8AC3E}">
        <p14:creationId xmlns:p14="http://schemas.microsoft.com/office/powerpoint/2010/main" val="1044259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13</a:t>
            </a:fld>
            <a:endParaRPr lang="zh-CN" altLang="en-US"/>
          </a:p>
        </p:txBody>
      </p:sp>
    </p:spTree>
    <p:extLst>
      <p:ext uri="{BB962C8B-B14F-4D97-AF65-F5344CB8AC3E}">
        <p14:creationId xmlns:p14="http://schemas.microsoft.com/office/powerpoint/2010/main" val="1301120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14</a:t>
            </a:fld>
            <a:endParaRPr lang="zh-CN" altLang="en-US"/>
          </a:p>
        </p:txBody>
      </p:sp>
    </p:spTree>
    <p:extLst>
      <p:ext uri="{BB962C8B-B14F-4D97-AF65-F5344CB8AC3E}">
        <p14:creationId xmlns:p14="http://schemas.microsoft.com/office/powerpoint/2010/main" val="3269213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15</a:t>
            </a:fld>
            <a:endParaRPr lang="zh-CN" altLang="en-US"/>
          </a:p>
        </p:txBody>
      </p:sp>
    </p:spTree>
    <p:extLst>
      <p:ext uri="{BB962C8B-B14F-4D97-AF65-F5344CB8AC3E}">
        <p14:creationId xmlns:p14="http://schemas.microsoft.com/office/powerpoint/2010/main" val="52735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16</a:t>
            </a:fld>
            <a:endParaRPr lang="zh-CN" altLang="en-US"/>
          </a:p>
        </p:txBody>
      </p:sp>
    </p:spTree>
    <p:extLst>
      <p:ext uri="{BB962C8B-B14F-4D97-AF65-F5344CB8AC3E}">
        <p14:creationId xmlns:p14="http://schemas.microsoft.com/office/powerpoint/2010/main" val="649046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17</a:t>
            </a:fld>
            <a:endParaRPr lang="zh-CN" altLang="en-US"/>
          </a:p>
        </p:txBody>
      </p:sp>
    </p:spTree>
    <p:extLst>
      <p:ext uri="{BB962C8B-B14F-4D97-AF65-F5344CB8AC3E}">
        <p14:creationId xmlns:p14="http://schemas.microsoft.com/office/powerpoint/2010/main" val="3660889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18</a:t>
            </a:fld>
            <a:endParaRPr lang="zh-CN" altLang="en-US"/>
          </a:p>
        </p:txBody>
      </p:sp>
    </p:spTree>
    <p:extLst>
      <p:ext uri="{BB962C8B-B14F-4D97-AF65-F5344CB8AC3E}">
        <p14:creationId xmlns:p14="http://schemas.microsoft.com/office/powerpoint/2010/main" val="3230231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19</a:t>
            </a:fld>
            <a:endParaRPr lang="zh-CN" altLang="en-US"/>
          </a:p>
        </p:txBody>
      </p:sp>
    </p:spTree>
    <p:extLst>
      <p:ext uri="{BB962C8B-B14F-4D97-AF65-F5344CB8AC3E}">
        <p14:creationId xmlns:p14="http://schemas.microsoft.com/office/powerpoint/2010/main" val="1257489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2</a:t>
            </a:fld>
            <a:endParaRPr lang="zh-CN" altLang="en-US"/>
          </a:p>
        </p:txBody>
      </p:sp>
    </p:spTree>
    <p:extLst>
      <p:ext uri="{BB962C8B-B14F-4D97-AF65-F5344CB8AC3E}">
        <p14:creationId xmlns:p14="http://schemas.microsoft.com/office/powerpoint/2010/main" val="3455493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20</a:t>
            </a:fld>
            <a:endParaRPr lang="zh-CN" altLang="en-US"/>
          </a:p>
        </p:txBody>
      </p:sp>
    </p:spTree>
    <p:extLst>
      <p:ext uri="{BB962C8B-B14F-4D97-AF65-F5344CB8AC3E}">
        <p14:creationId xmlns:p14="http://schemas.microsoft.com/office/powerpoint/2010/main" val="629518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21</a:t>
            </a:fld>
            <a:endParaRPr lang="zh-CN" altLang="en-US"/>
          </a:p>
        </p:txBody>
      </p:sp>
    </p:spTree>
    <p:extLst>
      <p:ext uri="{BB962C8B-B14F-4D97-AF65-F5344CB8AC3E}">
        <p14:creationId xmlns:p14="http://schemas.microsoft.com/office/powerpoint/2010/main" val="210734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22</a:t>
            </a:fld>
            <a:endParaRPr lang="zh-CN" altLang="en-US"/>
          </a:p>
        </p:txBody>
      </p:sp>
    </p:spTree>
    <p:extLst>
      <p:ext uri="{BB962C8B-B14F-4D97-AF65-F5344CB8AC3E}">
        <p14:creationId xmlns:p14="http://schemas.microsoft.com/office/powerpoint/2010/main" val="1590097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23</a:t>
            </a:fld>
            <a:endParaRPr lang="zh-CN" altLang="en-US"/>
          </a:p>
        </p:txBody>
      </p:sp>
    </p:spTree>
    <p:extLst>
      <p:ext uri="{BB962C8B-B14F-4D97-AF65-F5344CB8AC3E}">
        <p14:creationId xmlns:p14="http://schemas.microsoft.com/office/powerpoint/2010/main" val="1073309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24</a:t>
            </a:fld>
            <a:endParaRPr lang="zh-CN" altLang="en-US"/>
          </a:p>
        </p:txBody>
      </p:sp>
    </p:spTree>
    <p:extLst>
      <p:ext uri="{BB962C8B-B14F-4D97-AF65-F5344CB8AC3E}">
        <p14:creationId xmlns:p14="http://schemas.microsoft.com/office/powerpoint/2010/main" val="2115032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25</a:t>
            </a:fld>
            <a:endParaRPr lang="zh-CN" altLang="en-US"/>
          </a:p>
        </p:txBody>
      </p:sp>
    </p:spTree>
    <p:extLst>
      <p:ext uri="{BB962C8B-B14F-4D97-AF65-F5344CB8AC3E}">
        <p14:creationId xmlns:p14="http://schemas.microsoft.com/office/powerpoint/2010/main" val="3603704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26</a:t>
            </a:fld>
            <a:endParaRPr lang="zh-CN" altLang="en-US"/>
          </a:p>
        </p:txBody>
      </p:sp>
    </p:spTree>
    <p:extLst>
      <p:ext uri="{BB962C8B-B14F-4D97-AF65-F5344CB8AC3E}">
        <p14:creationId xmlns:p14="http://schemas.microsoft.com/office/powerpoint/2010/main" val="1297819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27</a:t>
            </a:fld>
            <a:endParaRPr lang="zh-CN" altLang="en-US"/>
          </a:p>
        </p:txBody>
      </p:sp>
    </p:spTree>
    <p:extLst>
      <p:ext uri="{BB962C8B-B14F-4D97-AF65-F5344CB8AC3E}">
        <p14:creationId xmlns:p14="http://schemas.microsoft.com/office/powerpoint/2010/main" val="2162688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28</a:t>
            </a:fld>
            <a:endParaRPr lang="zh-CN" altLang="en-US"/>
          </a:p>
        </p:txBody>
      </p:sp>
    </p:spTree>
    <p:extLst>
      <p:ext uri="{BB962C8B-B14F-4D97-AF65-F5344CB8AC3E}">
        <p14:creationId xmlns:p14="http://schemas.microsoft.com/office/powerpoint/2010/main" val="4207961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29</a:t>
            </a:fld>
            <a:endParaRPr lang="zh-CN" altLang="en-US"/>
          </a:p>
        </p:txBody>
      </p:sp>
    </p:spTree>
    <p:extLst>
      <p:ext uri="{BB962C8B-B14F-4D97-AF65-F5344CB8AC3E}">
        <p14:creationId xmlns:p14="http://schemas.microsoft.com/office/powerpoint/2010/main" val="1440873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3</a:t>
            </a:fld>
            <a:endParaRPr lang="zh-CN" altLang="en-US"/>
          </a:p>
        </p:txBody>
      </p:sp>
    </p:spTree>
    <p:extLst>
      <p:ext uri="{BB962C8B-B14F-4D97-AF65-F5344CB8AC3E}">
        <p14:creationId xmlns:p14="http://schemas.microsoft.com/office/powerpoint/2010/main" val="1771109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30</a:t>
            </a:fld>
            <a:endParaRPr lang="zh-CN" altLang="en-US"/>
          </a:p>
        </p:txBody>
      </p:sp>
    </p:spTree>
    <p:extLst>
      <p:ext uri="{BB962C8B-B14F-4D97-AF65-F5344CB8AC3E}">
        <p14:creationId xmlns:p14="http://schemas.microsoft.com/office/powerpoint/2010/main" val="164101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4</a:t>
            </a:fld>
            <a:endParaRPr lang="zh-CN" altLang="en-US"/>
          </a:p>
        </p:txBody>
      </p:sp>
    </p:spTree>
    <p:extLst>
      <p:ext uri="{BB962C8B-B14F-4D97-AF65-F5344CB8AC3E}">
        <p14:creationId xmlns:p14="http://schemas.microsoft.com/office/powerpoint/2010/main" val="3423046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5</a:t>
            </a:fld>
            <a:endParaRPr lang="zh-CN" altLang="en-US"/>
          </a:p>
        </p:txBody>
      </p:sp>
    </p:spTree>
    <p:extLst>
      <p:ext uri="{BB962C8B-B14F-4D97-AF65-F5344CB8AC3E}">
        <p14:creationId xmlns:p14="http://schemas.microsoft.com/office/powerpoint/2010/main" val="1866409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6</a:t>
            </a:fld>
            <a:endParaRPr lang="zh-CN" altLang="en-US"/>
          </a:p>
        </p:txBody>
      </p:sp>
    </p:spTree>
    <p:extLst>
      <p:ext uri="{BB962C8B-B14F-4D97-AF65-F5344CB8AC3E}">
        <p14:creationId xmlns:p14="http://schemas.microsoft.com/office/powerpoint/2010/main" val="37997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7</a:t>
            </a:fld>
            <a:endParaRPr lang="zh-CN" altLang="en-US"/>
          </a:p>
        </p:txBody>
      </p:sp>
    </p:spTree>
    <p:extLst>
      <p:ext uri="{BB962C8B-B14F-4D97-AF65-F5344CB8AC3E}">
        <p14:creationId xmlns:p14="http://schemas.microsoft.com/office/powerpoint/2010/main" val="799451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8</a:t>
            </a:fld>
            <a:endParaRPr lang="zh-CN" altLang="en-US"/>
          </a:p>
        </p:txBody>
      </p:sp>
    </p:spTree>
    <p:extLst>
      <p:ext uri="{BB962C8B-B14F-4D97-AF65-F5344CB8AC3E}">
        <p14:creationId xmlns:p14="http://schemas.microsoft.com/office/powerpoint/2010/main" val="1961574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CharisSIL"/>
              </a:rPr>
              <a:t>China and Laos need to give up some of their own benefits to guarantee greater benefits at the system level under coalitions, especially China.</a:t>
            </a:r>
          </a:p>
          <a:p>
            <a:r>
              <a:rPr lang="zh-CN" altLang="en-US" dirty="0"/>
              <a:t>中国和老挝需要放弃自己的一些利益，以保证在联盟领导下的制度层面上获得更大的利益，特别是中国。</a:t>
            </a:r>
          </a:p>
        </p:txBody>
      </p:sp>
      <p:sp>
        <p:nvSpPr>
          <p:cNvPr id="4" name="灯片编号占位符 3"/>
          <p:cNvSpPr>
            <a:spLocks noGrp="1"/>
          </p:cNvSpPr>
          <p:nvPr>
            <p:ph type="sldNum" sz="quarter" idx="10"/>
          </p:nvPr>
        </p:nvSpPr>
        <p:spPr/>
        <p:txBody>
          <a:bodyPr/>
          <a:lstStyle/>
          <a:p>
            <a:fld id="{251FD77A-6EA0-4262-96BF-74EF0A24D439}" type="slidenum">
              <a:rPr lang="zh-CN" altLang="en-US" smtClean="0"/>
              <a:t>9</a:t>
            </a:fld>
            <a:endParaRPr lang="zh-CN" altLang="en-US"/>
          </a:p>
        </p:txBody>
      </p:sp>
    </p:spTree>
    <p:extLst>
      <p:ext uri="{BB962C8B-B14F-4D97-AF65-F5344CB8AC3E}">
        <p14:creationId xmlns:p14="http://schemas.microsoft.com/office/powerpoint/2010/main" val="181870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185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首页">
    <p:spTree>
      <p:nvGrpSpPr>
        <p:cNvPr id="1" name=""/>
        <p:cNvGrpSpPr/>
        <p:nvPr/>
      </p:nvGrpSpPr>
      <p:grpSpPr>
        <a:xfrm>
          <a:off x="0" y="0"/>
          <a:ext cx="0" cy="0"/>
          <a:chOff x="0" y="0"/>
          <a:chExt cx="0" cy="0"/>
        </a:xfrm>
      </p:grpSpPr>
      <p:pic>
        <p:nvPicPr>
          <p:cNvPr id="31" name="Picture 10" descr="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192003" cy="6858000"/>
          </a:xfrm>
          <a:prstGeom prst="rect">
            <a:avLst/>
          </a:prstGeom>
          <a:noFill/>
        </p:spPr>
      </p:pic>
      <p:pic>
        <p:nvPicPr>
          <p:cNvPr id="25" name="图片 24"/>
          <p:cNvPicPr>
            <a:picLocks noChangeAspect="1"/>
          </p:cNvPicPr>
          <p:nvPr userDrawn="1"/>
        </p:nvPicPr>
        <p:blipFill>
          <a:blip r:embed="rId3"/>
          <a:stretch>
            <a:fillRect/>
          </a:stretch>
        </p:blipFill>
        <p:spPr>
          <a:xfrm>
            <a:off x="571505" y="329710"/>
            <a:ext cx="5057775" cy="955499"/>
          </a:xfrm>
          <a:prstGeom prst="rect">
            <a:avLst/>
          </a:prstGeom>
          <a:noFill/>
        </p:spPr>
      </p:pic>
      <p:sp>
        <p:nvSpPr>
          <p:cNvPr id="2" name="标题 1"/>
          <p:cNvSpPr>
            <a:spLocks noGrp="1"/>
          </p:cNvSpPr>
          <p:nvPr>
            <p:ph type="ctrTitle" hasCustomPrompt="1"/>
          </p:nvPr>
        </p:nvSpPr>
        <p:spPr>
          <a:xfrm>
            <a:off x="1524000" y="2298705"/>
            <a:ext cx="9144000" cy="1211263"/>
          </a:xfrm>
        </p:spPr>
        <p:txBody>
          <a:bodyPr anchor="b"/>
          <a:lstStyle>
            <a:lvl1pPr algn="ctr">
              <a:defRPr sz="6000" baseline="0">
                <a:solidFill>
                  <a:schemeClr val="bg1"/>
                </a:solidFill>
                <a:latin typeface="Times New Roman" panose="02020603050405020304" pitchFamily="18" charset="0"/>
                <a:cs typeface="Times New Roman" panose="02020603050405020304" pitchFamily="18" charset="0"/>
              </a:defRPr>
            </a:lvl1pPr>
          </a:lstStyle>
          <a:p>
            <a:r>
              <a:rPr lang="en-US" altLang="zh-CN" dirty="0"/>
              <a:t>Title</a:t>
            </a:r>
            <a:endParaRPr lang="zh-CN" altLang="en-US" dirty="0"/>
          </a:p>
        </p:txBody>
      </p:sp>
      <p:sp>
        <p:nvSpPr>
          <p:cNvPr id="3" name="副标题 2"/>
          <p:cNvSpPr>
            <a:spLocks noGrp="1"/>
          </p:cNvSpPr>
          <p:nvPr>
            <p:ph type="subTitle" idx="1" hasCustomPrompt="1"/>
          </p:nvPr>
        </p:nvSpPr>
        <p:spPr>
          <a:xfrm>
            <a:off x="1524000" y="3868738"/>
            <a:ext cx="9144000" cy="676274"/>
          </a:xfrm>
        </p:spPr>
        <p:txBody>
          <a:bodyPr/>
          <a:lstStyle>
            <a:lvl1pPr marL="0" indent="0" algn="ctr">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dirty="0"/>
              <a:t>名字</a:t>
            </a:r>
          </a:p>
        </p:txBody>
      </p:sp>
    </p:spTree>
    <p:extLst>
      <p:ext uri="{BB962C8B-B14F-4D97-AF65-F5344CB8AC3E}">
        <p14:creationId xmlns:p14="http://schemas.microsoft.com/office/powerpoint/2010/main" val="19674088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文本框 1"/>
          <p:cNvSpPr txBox="1"/>
          <p:nvPr userDrawn="1"/>
        </p:nvSpPr>
        <p:spPr>
          <a:xfrm>
            <a:off x="1066800" y="2981329"/>
            <a:ext cx="1826141" cy="584775"/>
          </a:xfrm>
          <a:prstGeom prst="rect">
            <a:avLst/>
          </a:prstGeom>
          <a:noFill/>
        </p:spPr>
        <p:txBody>
          <a:bodyPr wrap="none" rtlCol="0">
            <a:spAutoFit/>
          </a:bodyPr>
          <a:lstStyle/>
          <a:p>
            <a:r>
              <a:rPr lang="zh-CN" altLang="en-US" sz="3200" dirty="0"/>
              <a:t>近期工作</a:t>
            </a:r>
          </a:p>
        </p:txBody>
      </p:sp>
      <p:sp>
        <p:nvSpPr>
          <p:cNvPr id="16" name="文本占位符 15"/>
          <p:cNvSpPr>
            <a:spLocks noGrp="1"/>
          </p:cNvSpPr>
          <p:nvPr>
            <p:ph type="body" sz="quarter" idx="10"/>
          </p:nvPr>
        </p:nvSpPr>
        <p:spPr>
          <a:xfrm>
            <a:off x="5343529" y="1304930"/>
            <a:ext cx="5010151" cy="2600325"/>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88176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第一节">
    <p:spTree>
      <p:nvGrpSpPr>
        <p:cNvPr id="1" name=""/>
        <p:cNvGrpSpPr/>
        <p:nvPr/>
      </p:nvGrpSpPr>
      <p:grpSpPr>
        <a:xfrm>
          <a:off x="0" y="0"/>
          <a:ext cx="0" cy="0"/>
          <a:chOff x="0" y="0"/>
          <a:chExt cx="0" cy="0"/>
        </a:xfrm>
      </p:grpSpPr>
      <p:cxnSp>
        <p:nvCxnSpPr>
          <p:cNvPr id="6" name="直接连接符 5"/>
          <p:cNvCxnSpPr/>
          <p:nvPr userDrawn="1"/>
        </p:nvCxnSpPr>
        <p:spPr>
          <a:xfrm>
            <a:off x="0" y="552450"/>
            <a:ext cx="12192000" cy="0"/>
          </a:xfrm>
          <a:prstGeom prst="line">
            <a:avLst/>
          </a:prstGeom>
          <a:ln w="19050">
            <a:solidFill>
              <a:srgbClr val="014D9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424583"/>
            <a:ext cx="12192000" cy="0"/>
          </a:xfrm>
          <a:prstGeom prst="line">
            <a:avLst/>
          </a:prstGeom>
          <a:ln w="19050">
            <a:solidFill>
              <a:srgbClr val="014D9F"/>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43044" y="28581"/>
            <a:ext cx="2780773" cy="492819"/>
          </a:xfrm>
          <a:prstGeom prst="rect">
            <a:avLst/>
          </a:prstGeom>
        </p:spPr>
      </p:pic>
      <p:sp>
        <p:nvSpPr>
          <p:cNvPr id="17" name="页脚占位符 2"/>
          <p:cNvSpPr txBox="1">
            <a:spLocks/>
          </p:cNvSpPr>
          <p:nvPr userDrawn="1"/>
        </p:nvSpPr>
        <p:spPr>
          <a:xfrm>
            <a:off x="8786951" y="6414546"/>
            <a:ext cx="3094016"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a:solidFill>
                  <a:schemeClr val="tx1"/>
                </a:solidFill>
              </a:rPr>
              <a:t>Paper Report</a:t>
            </a:r>
            <a:endParaRPr lang="zh-CN" altLang="en-US" sz="1200" dirty="0">
              <a:solidFill>
                <a:schemeClr val="tx1"/>
              </a:solidFill>
            </a:endParaRPr>
          </a:p>
        </p:txBody>
      </p:sp>
      <p:sp>
        <p:nvSpPr>
          <p:cNvPr id="21" name="页脚占位符 2"/>
          <p:cNvSpPr txBox="1">
            <a:spLocks/>
          </p:cNvSpPr>
          <p:nvPr userDrawn="1"/>
        </p:nvSpPr>
        <p:spPr>
          <a:xfrm>
            <a:off x="335405" y="6414546"/>
            <a:ext cx="6527307" cy="400562"/>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200" dirty="0">
                <a:solidFill>
                  <a:schemeClr val="tx1"/>
                </a:solidFill>
              </a:rPr>
              <a:t>Title: </a:t>
            </a:r>
            <a:r>
              <a:rPr lang="zh-CN" altLang="en-US" sz="1200" dirty="0">
                <a:solidFill>
                  <a:schemeClr val="tx1"/>
                </a:solidFill>
              </a:rPr>
              <a:t>课题选题交流</a:t>
            </a:r>
          </a:p>
        </p:txBody>
      </p:sp>
      <p:sp>
        <p:nvSpPr>
          <p:cNvPr id="10" name="灯片编号占位符 9"/>
          <p:cNvSpPr>
            <a:spLocks noGrp="1"/>
          </p:cNvSpPr>
          <p:nvPr>
            <p:ph type="sldNum" sz="quarter" idx="12"/>
          </p:nvPr>
        </p:nvSpPr>
        <p:spPr>
          <a:xfrm>
            <a:off x="6642100" y="6434621"/>
            <a:ext cx="2743200" cy="365125"/>
          </a:xfrm>
        </p:spPr>
        <p:txBody>
          <a:bodyPr/>
          <a:lstStyle>
            <a:lvl1pPr algn="ctr">
              <a:defRPr/>
            </a:lvl1pPr>
          </a:lstStyle>
          <a:p>
            <a:endParaRPr lang="en-US" altLang="zh-CN" dirty="0"/>
          </a:p>
        </p:txBody>
      </p:sp>
      <p:sp>
        <p:nvSpPr>
          <p:cNvPr id="2" name="标题 1"/>
          <p:cNvSpPr>
            <a:spLocks noGrp="1"/>
          </p:cNvSpPr>
          <p:nvPr>
            <p:ph type="title"/>
          </p:nvPr>
        </p:nvSpPr>
        <p:spPr>
          <a:xfrm>
            <a:off x="177800" y="28581"/>
            <a:ext cx="10515600" cy="492819"/>
          </a:xfrm>
        </p:spPr>
        <p:txBody>
          <a:bodyPr>
            <a:noAutofit/>
          </a:bodyPr>
          <a:lstStyle>
            <a:lvl1pPr>
              <a:defRPr sz="2400">
                <a:latin typeface="+mn-lt"/>
              </a:defRPr>
            </a:lvl1pPr>
          </a:lstStyle>
          <a:p>
            <a:r>
              <a:rPr lang="zh-CN" altLang="en-US"/>
              <a:t>单击此处编辑母版标题样式</a:t>
            </a:r>
          </a:p>
        </p:txBody>
      </p:sp>
      <p:sp>
        <p:nvSpPr>
          <p:cNvPr id="11" name="文本占位符 2"/>
          <p:cNvSpPr>
            <a:spLocks noGrp="1"/>
          </p:cNvSpPr>
          <p:nvPr>
            <p:ph idx="1"/>
          </p:nvPr>
        </p:nvSpPr>
        <p:spPr>
          <a:xfrm>
            <a:off x="838200" y="774700"/>
            <a:ext cx="10515600" cy="5402263"/>
          </a:xfrm>
          <a:prstGeom prst="rect">
            <a:avLst/>
          </a:prstGeom>
        </p:spPr>
        <p:txBody>
          <a:bodyPr vert="horz" lIns="91440" tIns="45720" rIns="91440" bIns="45720" rtlCol="0">
            <a:norm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圆角矩形 2"/>
          <p:cNvSpPr/>
          <p:nvPr userDrawn="1"/>
        </p:nvSpPr>
        <p:spPr>
          <a:xfrm>
            <a:off x="335406" y="758983"/>
            <a:ext cx="224444" cy="43895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601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ltLang="zh-CN" dirty="0"/>
              <a:t>PPT</a:t>
            </a:r>
            <a:r>
              <a:rPr lang="zh-CN" altLang="en-US" dirty="0"/>
              <a:t>模板</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dirty="0"/>
          </a:p>
        </p:txBody>
      </p:sp>
      <p:sp>
        <p:nvSpPr>
          <p:cNvPr id="6" name="灯片编号占位符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DE3024-2314-4731-A91C-293210397517}" type="slidenum">
              <a:rPr lang="zh-CN" altLang="en-US" smtClean="0"/>
              <a:t>‹#›</a:t>
            </a:fld>
            <a:endParaRPr lang="zh-CN" altLang="en-US" dirty="0"/>
          </a:p>
        </p:txBody>
      </p:sp>
      <p:sp>
        <p:nvSpPr>
          <p:cNvPr id="7" name="文本框 6">
            <a:extLst>
              <a:ext uri="{FF2B5EF4-FFF2-40B4-BE49-F238E27FC236}">
                <a16:creationId xmlns:a16="http://schemas.microsoft.com/office/drawing/2014/main" id="{EC6E89C2-6251-4552-BC8E-9FA1ABE07A6C}"/>
              </a:ext>
            </a:extLst>
          </p:cNvPr>
          <p:cNvSpPr txBox="1"/>
          <p:nvPr userDrawn="1"/>
        </p:nvSpPr>
        <p:spPr>
          <a:xfrm>
            <a:off x="5761037" y="6476880"/>
            <a:ext cx="669925" cy="307777"/>
          </a:xfrm>
          <a:prstGeom prst="rect">
            <a:avLst/>
          </a:prstGeom>
          <a:noFill/>
        </p:spPr>
        <p:txBody>
          <a:bodyPr wrap="square" rtlCol="0">
            <a:spAutoFit/>
          </a:bodyPr>
          <a:lstStyle/>
          <a:p>
            <a:pPr>
              <a:spcBef>
                <a:spcPts val="1200"/>
              </a:spcBef>
              <a:spcAft>
                <a:spcPts val="1200"/>
              </a:spcAft>
            </a:pPr>
            <a:fld id="{D0421A25-3B88-436C-A672-A4BFD8089FC2}" type="slidenum">
              <a:rPr lang="zh-CN" altLang="en-US" sz="1400" smtClean="0">
                <a:latin typeface="+mj-lt"/>
              </a:rPr>
              <a:t>‹#›</a:t>
            </a:fld>
            <a:r>
              <a:rPr lang="en-US" altLang="zh-CN" sz="1400" dirty="0">
                <a:latin typeface="+mj-lt"/>
              </a:rPr>
              <a:t>/30</a:t>
            </a:r>
            <a:endParaRPr lang="zh-CN" altLang="en-US" sz="1400" dirty="0">
              <a:latin typeface="+mj-lt"/>
            </a:endParaRPr>
          </a:p>
        </p:txBody>
      </p:sp>
    </p:spTree>
    <p:extLst>
      <p:ext uri="{BB962C8B-B14F-4D97-AF65-F5344CB8AC3E}">
        <p14:creationId xmlns:p14="http://schemas.microsoft.com/office/powerpoint/2010/main" val="3256956205"/>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57" r:id="rId3"/>
    <p:sldLayoutId id="2147483659" r:id="rId4"/>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8CF449F-0882-46B1-8907-8A572FA53173}"/>
              </a:ext>
            </a:extLst>
          </p:cNvPr>
          <p:cNvSpPr>
            <a:spLocks noGrp="1"/>
          </p:cNvSpPr>
          <p:nvPr>
            <p:ph type="ctrTitle"/>
          </p:nvPr>
        </p:nvSpPr>
        <p:spPr/>
        <p:txBody>
          <a:bodyPr>
            <a:normAutofit/>
          </a:bodyPr>
          <a:lstStyle/>
          <a:p>
            <a:r>
              <a:rPr lang="en-US" altLang="zh-CN" sz="3200" dirty="0"/>
              <a:t>Computing Near-Optimal Stable Cost Allocations for</a:t>
            </a:r>
            <a:br>
              <a:rPr lang="en-US" altLang="zh-CN" sz="3200" dirty="0"/>
            </a:br>
            <a:r>
              <a:rPr lang="en-US" altLang="zh-CN" sz="3200" dirty="0"/>
              <a:t>Cooperative Games by </a:t>
            </a:r>
            <a:r>
              <a:rPr lang="en-US" altLang="zh-CN" sz="3200" dirty="0" err="1"/>
              <a:t>Lagrangian</a:t>
            </a:r>
            <a:r>
              <a:rPr lang="en-US" altLang="zh-CN" sz="3200" dirty="0"/>
              <a:t> Relaxation</a:t>
            </a:r>
            <a:endParaRPr lang="zh-CN" altLang="en-US" sz="3200" dirty="0"/>
          </a:p>
        </p:txBody>
      </p:sp>
      <p:sp>
        <p:nvSpPr>
          <p:cNvPr id="7" name="副标题 6">
            <a:extLst>
              <a:ext uri="{FF2B5EF4-FFF2-40B4-BE49-F238E27FC236}">
                <a16:creationId xmlns:a16="http://schemas.microsoft.com/office/drawing/2014/main" id="{DD639E78-BA78-4FFE-9C46-7609A661569E}"/>
              </a:ext>
            </a:extLst>
          </p:cNvPr>
          <p:cNvSpPr>
            <a:spLocks noGrp="1"/>
          </p:cNvSpPr>
          <p:nvPr>
            <p:ph type="subTitle" idx="1"/>
          </p:nvPr>
        </p:nvSpPr>
        <p:spPr>
          <a:xfrm>
            <a:off x="1421363" y="3572069"/>
            <a:ext cx="9349273" cy="1429139"/>
          </a:xfrm>
        </p:spPr>
        <p:txBody>
          <a:bodyPr>
            <a:normAutofit/>
          </a:bodyPr>
          <a:lstStyle/>
          <a:p>
            <a:r>
              <a:rPr lang="en-US" altLang="zh-CN" sz="2000" dirty="0" err="1"/>
              <a:t>By:Lindong</a:t>
            </a:r>
            <a:r>
              <a:rPr lang="en-US" altLang="zh-CN" sz="2000" dirty="0"/>
              <a:t> Liu, </a:t>
            </a:r>
            <a:r>
              <a:rPr lang="en-US" altLang="zh-CN" sz="2000" dirty="0" err="1"/>
              <a:t>Xiangtong</a:t>
            </a:r>
            <a:r>
              <a:rPr lang="en-US" altLang="zh-CN" sz="2000" dirty="0"/>
              <a:t> Qi, Zhou Xu</a:t>
            </a:r>
          </a:p>
          <a:p>
            <a:r>
              <a:rPr lang="en-US" altLang="zh-CN" sz="2000" i="1" dirty="0"/>
              <a:t>INFORMS Journal on Computing</a:t>
            </a:r>
          </a:p>
          <a:p>
            <a:pPr algn="r"/>
            <a:r>
              <a:rPr lang="en-US" altLang="zh-CN" sz="2000" dirty="0"/>
              <a:t>Chaoyang Guo        2023.10.18</a:t>
            </a:r>
          </a:p>
        </p:txBody>
      </p:sp>
    </p:spTree>
    <p:extLst>
      <p:ext uri="{BB962C8B-B14F-4D97-AF65-F5344CB8AC3E}">
        <p14:creationId xmlns:p14="http://schemas.microsoft.com/office/powerpoint/2010/main" val="3824550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LRB Cost Allocation Algorithm</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2816797" cy="523220"/>
          </a:xfrm>
          <a:prstGeom prst="rect">
            <a:avLst/>
          </a:prstGeom>
          <a:noFill/>
        </p:spPr>
        <p:txBody>
          <a:bodyPr wrap="none" rtlCol="0">
            <a:spAutoFit/>
          </a:bodyPr>
          <a:lstStyle/>
          <a:p>
            <a:pPr>
              <a:spcBef>
                <a:spcPts val="1200"/>
              </a:spcBef>
              <a:spcAft>
                <a:spcPts val="1200"/>
              </a:spcAft>
            </a:pPr>
            <a:r>
              <a:rPr lang="en-US" altLang="zh-CN" sz="2800" dirty="0"/>
              <a:t>Solving Subgame </a:t>
            </a:r>
            <a:endParaRPr lang="zh-CN" altLang="en-US" sz="2800" dirty="0"/>
          </a:p>
        </p:txBody>
      </p:sp>
      <p:pic>
        <p:nvPicPr>
          <p:cNvPr id="2" name="图片 1">
            <a:extLst>
              <a:ext uri="{FF2B5EF4-FFF2-40B4-BE49-F238E27FC236}">
                <a16:creationId xmlns:a16="http://schemas.microsoft.com/office/drawing/2014/main" id="{160D6CC0-8767-4C7C-9B3A-B8F6DEB04D2F}"/>
              </a:ext>
            </a:extLst>
          </p:cNvPr>
          <p:cNvPicPr>
            <a:picLocks noChangeAspect="1"/>
          </p:cNvPicPr>
          <p:nvPr/>
        </p:nvPicPr>
        <p:blipFill>
          <a:blip r:embed="rId3"/>
          <a:stretch>
            <a:fillRect/>
          </a:stretch>
        </p:blipFill>
        <p:spPr>
          <a:xfrm>
            <a:off x="2955786" y="1368009"/>
            <a:ext cx="6669844" cy="1233729"/>
          </a:xfrm>
          <a:prstGeom prst="rect">
            <a:avLst/>
          </a:prstGeom>
          <a:scene3d>
            <a:camera prst="perspectiveFront"/>
            <a:lightRig rig="threePt" dir="t"/>
          </a:scene3d>
        </p:spPr>
      </p:pic>
      <p:sp>
        <p:nvSpPr>
          <p:cNvPr id="5" name="矩形: 单圆角 4">
            <a:extLst>
              <a:ext uri="{FF2B5EF4-FFF2-40B4-BE49-F238E27FC236}">
                <a16:creationId xmlns:a16="http://schemas.microsoft.com/office/drawing/2014/main" id="{122F87D8-9C30-48F2-8155-CCDFBD1278D3}"/>
              </a:ext>
            </a:extLst>
          </p:cNvPr>
          <p:cNvSpPr/>
          <p:nvPr/>
        </p:nvSpPr>
        <p:spPr>
          <a:xfrm>
            <a:off x="5408592" y="1842941"/>
            <a:ext cx="2006922" cy="312516"/>
          </a:xfrm>
          <a:prstGeom prst="round1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cxnSp>
        <p:nvCxnSpPr>
          <p:cNvPr id="7" name="直接箭头连接符 6">
            <a:extLst>
              <a:ext uri="{FF2B5EF4-FFF2-40B4-BE49-F238E27FC236}">
                <a16:creationId xmlns:a16="http://schemas.microsoft.com/office/drawing/2014/main" id="{B592E959-405E-4647-B736-9E306A6A99F2}"/>
              </a:ext>
            </a:extLst>
          </p:cNvPr>
          <p:cNvCxnSpPr/>
          <p:nvPr/>
        </p:nvCxnSpPr>
        <p:spPr>
          <a:xfrm>
            <a:off x="6412053" y="2155457"/>
            <a:ext cx="0" cy="243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单圆角 7">
            <a:extLst>
              <a:ext uri="{FF2B5EF4-FFF2-40B4-BE49-F238E27FC236}">
                <a16:creationId xmlns:a16="http://schemas.microsoft.com/office/drawing/2014/main" id="{52603764-23F7-4963-B798-652D3472BA7E}"/>
              </a:ext>
            </a:extLst>
          </p:cNvPr>
          <p:cNvSpPr/>
          <p:nvPr/>
        </p:nvSpPr>
        <p:spPr>
          <a:xfrm>
            <a:off x="4621834" y="2394035"/>
            <a:ext cx="3719975" cy="275517"/>
          </a:xfrm>
          <a:prstGeom prst="round1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分配到的成本等于第</a:t>
            </a:r>
            <a:r>
              <a:rPr lang="en-US" altLang="zh-CN" sz="1600" dirty="0"/>
              <a:t>K</a:t>
            </a:r>
            <a:r>
              <a:rPr lang="zh-CN" altLang="en-US" sz="1600" dirty="0"/>
              <a:t>个人服务价格</a:t>
            </a:r>
          </a:p>
        </p:txBody>
      </p:sp>
      <p:sp>
        <p:nvSpPr>
          <p:cNvPr id="9" name="文本框 8">
            <a:extLst>
              <a:ext uri="{FF2B5EF4-FFF2-40B4-BE49-F238E27FC236}">
                <a16:creationId xmlns:a16="http://schemas.microsoft.com/office/drawing/2014/main" id="{11D6BB3A-24AF-4BDF-908D-B06D713CD435}"/>
              </a:ext>
            </a:extLst>
          </p:cNvPr>
          <p:cNvSpPr txBox="1"/>
          <p:nvPr/>
        </p:nvSpPr>
        <p:spPr>
          <a:xfrm>
            <a:off x="810228" y="1441726"/>
            <a:ext cx="1645002" cy="461665"/>
          </a:xfrm>
          <a:prstGeom prst="rect">
            <a:avLst/>
          </a:prstGeom>
          <a:noFill/>
        </p:spPr>
        <p:txBody>
          <a:bodyPr wrap="none" rtlCol="0">
            <a:spAutoFit/>
          </a:bodyPr>
          <a:lstStyle/>
          <a:p>
            <a:pPr>
              <a:spcBef>
                <a:spcPts val="1200"/>
              </a:spcBef>
              <a:spcAft>
                <a:spcPts val="1200"/>
              </a:spcAft>
            </a:pPr>
            <a:r>
              <a:rPr lang="en-US" altLang="zh-CN" sz="2400" dirty="0"/>
              <a:t>Subgame 1:</a:t>
            </a:r>
            <a:endParaRPr lang="zh-CN" altLang="en-US" sz="2400" dirty="0"/>
          </a:p>
        </p:txBody>
      </p:sp>
      <p:sp>
        <p:nvSpPr>
          <p:cNvPr id="13" name="文本框 12">
            <a:extLst>
              <a:ext uri="{FF2B5EF4-FFF2-40B4-BE49-F238E27FC236}">
                <a16:creationId xmlns:a16="http://schemas.microsoft.com/office/drawing/2014/main" id="{556C2368-FD1A-42EC-8F3D-60D7D7B8F6ED}"/>
              </a:ext>
            </a:extLst>
          </p:cNvPr>
          <p:cNvSpPr txBox="1"/>
          <p:nvPr/>
        </p:nvSpPr>
        <p:spPr>
          <a:xfrm>
            <a:off x="810228" y="3028976"/>
            <a:ext cx="6105644" cy="369332"/>
          </a:xfrm>
          <a:prstGeom prst="rect">
            <a:avLst/>
          </a:prstGeom>
          <a:noFill/>
        </p:spPr>
        <p:txBody>
          <a:bodyPr wrap="square">
            <a:spAutoFit/>
          </a:bodyPr>
          <a:lstStyle/>
          <a:p>
            <a:r>
              <a:rPr lang="zh-CN" altLang="en-US" dirty="0"/>
              <a:t>该博弈可以直接计算出核的成本分配</a:t>
            </a:r>
          </a:p>
        </p:txBody>
      </p:sp>
      <p:sp>
        <p:nvSpPr>
          <p:cNvPr id="15" name="文本框 14">
            <a:extLst>
              <a:ext uri="{FF2B5EF4-FFF2-40B4-BE49-F238E27FC236}">
                <a16:creationId xmlns:a16="http://schemas.microsoft.com/office/drawing/2014/main" id="{FB3615EC-EE1A-40B3-B32B-B09C5C1CF5C8}"/>
              </a:ext>
            </a:extLst>
          </p:cNvPr>
          <p:cNvSpPr txBox="1"/>
          <p:nvPr/>
        </p:nvSpPr>
        <p:spPr>
          <a:xfrm>
            <a:off x="810228" y="3627764"/>
            <a:ext cx="610564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mn-cs"/>
              </a:rPr>
              <a:t>Subgame 2:</a:t>
            </a:r>
            <a:endParaRPr kumimoji="0" lang="zh-CN" altLang="en-US" sz="2400" b="0" i="0" u="none" strike="noStrike" kern="1200" cap="none" spc="0" normalizeH="0" baseline="0" noProof="0" dirty="0">
              <a:ln>
                <a:noFill/>
              </a:ln>
              <a:solidFill>
                <a:prstClr val="black"/>
              </a:solidFill>
              <a:effectLst/>
              <a:uLnTx/>
              <a:uFillTx/>
              <a:latin typeface="Times New Roman"/>
              <a:ea typeface="黑体"/>
              <a:cs typeface="+mn-cs"/>
            </a:endParaRPr>
          </a:p>
        </p:txBody>
      </p:sp>
      <p:sp>
        <p:nvSpPr>
          <p:cNvPr id="17" name="文本框 16">
            <a:extLst>
              <a:ext uri="{FF2B5EF4-FFF2-40B4-BE49-F238E27FC236}">
                <a16:creationId xmlns:a16="http://schemas.microsoft.com/office/drawing/2014/main" id="{C1097690-F1DD-4289-8848-6CBB55A0F6E4}"/>
              </a:ext>
            </a:extLst>
          </p:cNvPr>
          <p:cNvSpPr txBox="1"/>
          <p:nvPr/>
        </p:nvSpPr>
        <p:spPr>
          <a:xfrm>
            <a:off x="2377149" y="3936668"/>
            <a:ext cx="9077446" cy="923330"/>
          </a:xfrm>
          <a:prstGeom prst="rect">
            <a:avLst/>
          </a:prstGeom>
          <a:noFill/>
        </p:spPr>
        <p:txBody>
          <a:bodyPr wrap="square">
            <a:spAutoFit/>
          </a:bodyPr>
          <a:lstStyle/>
          <a:p>
            <a:r>
              <a:rPr lang="en-US" altLang="zh-CN" dirty="0"/>
              <a:t>Method 1</a:t>
            </a:r>
            <a:r>
              <a:rPr lang="zh-CN" altLang="en-US" dirty="0"/>
              <a:t>：</a:t>
            </a:r>
            <a:r>
              <a:rPr lang="en-US" altLang="zh-CN" dirty="0"/>
              <a:t>(CGB) algorithm (see Barnhart et al. 1998 for an introduction on column generation)</a:t>
            </a:r>
          </a:p>
          <a:p>
            <a:r>
              <a:rPr lang="en-US" altLang="zh-CN" dirty="0"/>
              <a:t>Method</a:t>
            </a:r>
            <a:r>
              <a:rPr lang="zh-CN" altLang="en-US" dirty="0"/>
              <a:t> </a:t>
            </a:r>
            <a:r>
              <a:rPr lang="en-US" altLang="zh-CN" dirty="0"/>
              <a:t>2</a:t>
            </a:r>
            <a:r>
              <a:rPr lang="zh-CN" altLang="en-US" dirty="0"/>
              <a:t>：</a:t>
            </a:r>
            <a:r>
              <a:rPr lang="en-US" altLang="zh-CN" dirty="0" err="1"/>
              <a:t>Caprara</a:t>
            </a:r>
            <a:r>
              <a:rPr lang="en-US" altLang="zh-CN" dirty="0"/>
              <a:t> and </a:t>
            </a:r>
            <a:r>
              <a:rPr lang="en-US" altLang="zh-CN" dirty="0" err="1"/>
              <a:t>Letchford</a:t>
            </a:r>
            <a:r>
              <a:rPr lang="en-US" altLang="zh-CN" dirty="0"/>
              <a:t> (2010) suggests reformulating the master problem by treating each feasible solution of the optimization problem as a column.</a:t>
            </a:r>
          </a:p>
        </p:txBody>
      </p:sp>
      <p:sp>
        <p:nvSpPr>
          <p:cNvPr id="18" name="矩形: 单圆角 17">
            <a:extLst>
              <a:ext uri="{FF2B5EF4-FFF2-40B4-BE49-F238E27FC236}">
                <a16:creationId xmlns:a16="http://schemas.microsoft.com/office/drawing/2014/main" id="{EAB7E199-DDFC-4ED3-AEAC-E6F232B95DE4}"/>
              </a:ext>
            </a:extLst>
          </p:cNvPr>
          <p:cNvSpPr/>
          <p:nvPr/>
        </p:nvSpPr>
        <p:spPr>
          <a:xfrm>
            <a:off x="3627025" y="3993266"/>
            <a:ext cx="1512134" cy="243068"/>
          </a:xfrm>
          <a:prstGeom prst="round1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38F2FA55-90EC-4D4F-A3E0-6497055F69C9}"/>
              </a:ext>
            </a:extLst>
          </p:cNvPr>
          <p:cNvCxnSpPr/>
          <p:nvPr/>
        </p:nvCxnSpPr>
        <p:spPr>
          <a:xfrm flipV="1">
            <a:off x="5139159" y="3707212"/>
            <a:ext cx="567160" cy="229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0BB5EB06-6252-4BF1-8A46-D80AF3E19BBE}"/>
              </a:ext>
            </a:extLst>
          </p:cNvPr>
          <p:cNvSpPr/>
          <p:nvPr/>
        </p:nvSpPr>
        <p:spPr>
          <a:xfrm>
            <a:off x="5706320" y="3476379"/>
            <a:ext cx="3078866" cy="4616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C(S)</a:t>
            </a:r>
            <a:r>
              <a:rPr lang="zh-CN" altLang="en-US" dirty="0"/>
              <a:t>可能是一个</a:t>
            </a:r>
            <a:r>
              <a:rPr lang="en-US" altLang="zh-CN" dirty="0"/>
              <a:t>NP-Hardness</a:t>
            </a:r>
            <a:endParaRPr lang="zh-CN" altLang="en-US" dirty="0"/>
          </a:p>
        </p:txBody>
      </p:sp>
      <p:sp>
        <p:nvSpPr>
          <p:cNvPr id="22" name="矩形: 单圆角 21">
            <a:extLst>
              <a:ext uri="{FF2B5EF4-FFF2-40B4-BE49-F238E27FC236}">
                <a16:creationId xmlns:a16="http://schemas.microsoft.com/office/drawing/2014/main" id="{6DCCBB72-3BFD-41E9-AB3F-ED40F48003CE}"/>
              </a:ext>
            </a:extLst>
          </p:cNvPr>
          <p:cNvSpPr/>
          <p:nvPr/>
        </p:nvSpPr>
        <p:spPr>
          <a:xfrm>
            <a:off x="7199453" y="4317357"/>
            <a:ext cx="3078866" cy="277792"/>
          </a:xfrm>
          <a:prstGeom prst="round1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3EE44EB3-9CD4-4B55-AA55-C203D7F2DABF}"/>
              </a:ext>
            </a:extLst>
          </p:cNvPr>
          <p:cNvCxnSpPr/>
          <p:nvPr/>
        </p:nvCxnSpPr>
        <p:spPr>
          <a:xfrm>
            <a:off x="8785186" y="4595149"/>
            <a:ext cx="150470" cy="264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5C2E946B-A08F-49E2-A13D-690279B29D31}"/>
              </a:ext>
            </a:extLst>
          </p:cNvPr>
          <p:cNvSpPr/>
          <p:nvPr/>
        </p:nvSpPr>
        <p:spPr>
          <a:xfrm>
            <a:off x="7672087" y="4861366"/>
            <a:ext cx="2376668" cy="3663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The larger search space</a:t>
            </a:r>
            <a:endParaRPr lang="zh-CN" altLang="en-US" dirty="0"/>
          </a:p>
        </p:txBody>
      </p:sp>
      <p:sp>
        <p:nvSpPr>
          <p:cNvPr id="19" name="矩形 18">
            <a:extLst>
              <a:ext uri="{FF2B5EF4-FFF2-40B4-BE49-F238E27FC236}">
                <a16:creationId xmlns:a16="http://schemas.microsoft.com/office/drawing/2014/main" id="{4E9F1D28-CAD5-4139-B48C-06B0A63F79D0}"/>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46AA434-E4CC-48F1-BEC6-63DBF34843E5}"/>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685509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LRB Cost Allocation Algorithm</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4540025" cy="523220"/>
          </a:xfrm>
          <a:prstGeom prst="rect">
            <a:avLst/>
          </a:prstGeom>
          <a:noFill/>
        </p:spPr>
        <p:txBody>
          <a:bodyPr wrap="none" rtlCol="0">
            <a:spAutoFit/>
          </a:bodyPr>
          <a:lstStyle/>
          <a:p>
            <a:pPr>
              <a:spcBef>
                <a:spcPts val="1200"/>
              </a:spcBef>
              <a:spcAft>
                <a:spcPts val="1200"/>
              </a:spcAft>
            </a:pPr>
            <a:r>
              <a:rPr lang="en-US" altLang="zh-CN" sz="2800" dirty="0"/>
              <a:t>Solving Subgame –subgame 2</a:t>
            </a:r>
            <a:endParaRPr lang="zh-CN" altLang="en-US" sz="2800" dirty="0"/>
          </a:p>
        </p:txBody>
      </p:sp>
      <p:pic>
        <p:nvPicPr>
          <p:cNvPr id="6" name="图片 5">
            <a:extLst>
              <a:ext uri="{FF2B5EF4-FFF2-40B4-BE49-F238E27FC236}">
                <a16:creationId xmlns:a16="http://schemas.microsoft.com/office/drawing/2014/main" id="{A28AE003-FD41-4E49-B360-AC6968AEF40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38926" y="1385325"/>
            <a:ext cx="5274310" cy="1355725"/>
          </a:xfrm>
          <a:prstGeom prst="rect">
            <a:avLst/>
          </a:prstGeom>
          <a:noFill/>
          <a:ln>
            <a:noFill/>
          </a:ln>
          <a:scene3d>
            <a:camera prst="perspectiveFront"/>
            <a:lightRig rig="threePt" dir="t"/>
          </a:scene3d>
        </p:spPr>
      </p:pic>
      <p:sp>
        <p:nvSpPr>
          <p:cNvPr id="2" name="矩形: 单圆角 1">
            <a:extLst>
              <a:ext uri="{FF2B5EF4-FFF2-40B4-BE49-F238E27FC236}">
                <a16:creationId xmlns:a16="http://schemas.microsoft.com/office/drawing/2014/main" id="{F9CC0670-7FAB-434E-B58E-26DDBC414D4E}"/>
              </a:ext>
            </a:extLst>
          </p:cNvPr>
          <p:cNvSpPr/>
          <p:nvPr/>
        </p:nvSpPr>
        <p:spPr>
          <a:xfrm>
            <a:off x="3692324" y="1423686"/>
            <a:ext cx="2025570" cy="706056"/>
          </a:xfrm>
          <a:prstGeom prst="round1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2483B7A8-1F43-4204-89B4-EAFC2FA0D923}"/>
              </a:ext>
            </a:extLst>
          </p:cNvPr>
          <p:cNvCxnSpPr/>
          <p:nvPr/>
        </p:nvCxnSpPr>
        <p:spPr>
          <a:xfrm flipV="1">
            <a:off x="5798916" y="1678329"/>
            <a:ext cx="532436" cy="10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FA8AB502-22B5-420D-BB2E-4407A7A51B29}"/>
              </a:ext>
            </a:extLst>
          </p:cNvPr>
          <p:cNvSpPr/>
          <p:nvPr/>
        </p:nvSpPr>
        <p:spPr>
          <a:xfrm>
            <a:off x="6474108" y="1385326"/>
            <a:ext cx="3862084" cy="29300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该最优解是相应</a:t>
            </a:r>
            <a:r>
              <a:rPr lang="en-US" altLang="zh-CN" dirty="0"/>
              <a:t>OCAP</a:t>
            </a:r>
            <a:r>
              <a:rPr lang="zh-CN" altLang="en-US" dirty="0"/>
              <a:t>问题的最优解</a:t>
            </a:r>
          </a:p>
        </p:txBody>
      </p:sp>
      <p:pic>
        <p:nvPicPr>
          <p:cNvPr id="10" name="图片 9">
            <a:extLst>
              <a:ext uri="{FF2B5EF4-FFF2-40B4-BE49-F238E27FC236}">
                <a16:creationId xmlns:a16="http://schemas.microsoft.com/office/drawing/2014/main" id="{9DE10DEB-281B-4455-8BB9-ED23B2C0E710}"/>
              </a:ext>
            </a:extLst>
          </p:cNvPr>
          <p:cNvPicPr>
            <a:picLocks noChangeAspect="1"/>
          </p:cNvPicPr>
          <p:nvPr/>
        </p:nvPicPr>
        <p:blipFill>
          <a:blip r:embed="rId4"/>
          <a:stretch>
            <a:fillRect/>
          </a:stretch>
        </p:blipFill>
        <p:spPr>
          <a:xfrm>
            <a:off x="2818492" y="2826180"/>
            <a:ext cx="5951610" cy="1855434"/>
          </a:xfrm>
          <a:prstGeom prst="rect">
            <a:avLst/>
          </a:prstGeom>
          <a:scene3d>
            <a:camera prst="perspectiveFront"/>
            <a:lightRig rig="threePt" dir="t"/>
          </a:scene3d>
        </p:spPr>
      </p:pic>
      <p:sp>
        <p:nvSpPr>
          <p:cNvPr id="12" name="文本框 11">
            <a:extLst>
              <a:ext uri="{FF2B5EF4-FFF2-40B4-BE49-F238E27FC236}">
                <a16:creationId xmlns:a16="http://schemas.microsoft.com/office/drawing/2014/main" id="{DB3E760E-F7D2-4662-9996-F895679D7038}"/>
              </a:ext>
            </a:extLst>
          </p:cNvPr>
          <p:cNvSpPr txBox="1"/>
          <p:nvPr/>
        </p:nvSpPr>
        <p:spPr>
          <a:xfrm>
            <a:off x="1339770" y="3094472"/>
            <a:ext cx="6105644" cy="369332"/>
          </a:xfrm>
          <a:prstGeom prst="rect">
            <a:avLst/>
          </a:prstGeom>
          <a:noFill/>
        </p:spPr>
        <p:txBody>
          <a:bodyPr wrap="square">
            <a:spAutoFit/>
          </a:bodyPr>
          <a:lstStyle/>
          <a:p>
            <a:r>
              <a:rPr lang="zh-CN" altLang="en-US" dirty="0"/>
              <a:t>其对偶问题：</a:t>
            </a:r>
          </a:p>
        </p:txBody>
      </p:sp>
      <p:sp>
        <p:nvSpPr>
          <p:cNvPr id="13" name="矩形 12">
            <a:extLst>
              <a:ext uri="{FF2B5EF4-FFF2-40B4-BE49-F238E27FC236}">
                <a16:creationId xmlns:a16="http://schemas.microsoft.com/office/drawing/2014/main" id="{389DAC7D-32EB-49B3-B0D2-C9CC54D1B873}"/>
              </a:ext>
            </a:extLst>
          </p:cNvPr>
          <p:cNvSpPr/>
          <p:nvPr/>
        </p:nvSpPr>
        <p:spPr>
          <a:xfrm>
            <a:off x="2777924" y="3034054"/>
            <a:ext cx="5992178" cy="164756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箭头: 右弧形 13">
            <a:extLst>
              <a:ext uri="{FF2B5EF4-FFF2-40B4-BE49-F238E27FC236}">
                <a16:creationId xmlns:a16="http://schemas.microsoft.com/office/drawing/2014/main" id="{7EB0895F-D393-411D-BBB4-2ABFD7DD4A22}"/>
              </a:ext>
            </a:extLst>
          </p:cNvPr>
          <p:cNvSpPr/>
          <p:nvPr/>
        </p:nvSpPr>
        <p:spPr>
          <a:xfrm>
            <a:off x="8810670" y="4131381"/>
            <a:ext cx="1882730" cy="1647561"/>
          </a:xfrm>
          <a:prstGeom prst="curvedLeftArrow">
            <a:avLst>
              <a:gd name="adj1" fmla="val 10092"/>
              <a:gd name="adj2" fmla="val 50000"/>
              <a:gd name="adj3" fmla="val 25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endParaRPr>
          </a:p>
        </p:txBody>
      </p:sp>
      <p:sp>
        <p:nvSpPr>
          <p:cNvPr id="15" name="矩形: 圆角 14">
            <a:extLst>
              <a:ext uri="{FF2B5EF4-FFF2-40B4-BE49-F238E27FC236}">
                <a16:creationId xmlns:a16="http://schemas.microsoft.com/office/drawing/2014/main" id="{7B52840F-A1D2-46CB-A0A3-811B540794EB}"/>
              </a:ext>
            </a:extLst>
          </p:cNvPr>
          <p:cNvSpPr/>
          <p:nvPr/>
        </p:nvSpPr>
        <p:spPr>
          <a:xfrm>
            <a:off x="3784893" y="5173883"/>
            <a:ext cx="4182375" cy="5208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highlight>
                  <a:srgbClr val="FFFF00"/>
                </a:highlight>
              </a:rPr>
              <a:t>※</a:t>
            </a:r>
            <a:r>
              <a:rPr lang="zh-CN" altLang="en-US" dirty="0">
                <a:highlight>
                  <a:srgbClr val="FFFF00"/>
                </a:highlight>
              </a:rPr>
              <a:t>为了计算该对偶问题，引入了算法</a:t>
            </a:r>
            <a:r>
              <a:rPr lang="en-US" altLang="zh-CN" dirty="0">
                <a:highlight>
                  <a:srgbClr val="FFFF00"/>
                </a:highlight>
              </a:rPr>
              <a:t>2</a:t>
            </a:r>
            <a:endParaRPr lang="zh-CN" altLang="en-US" dirty="0">
              <a:highlight>
                <a:srgbClr val="FFFF00"/>
              </a:highlight>
            </a:endParaRPr>
          </a:p>
        </p:txBody>
      </p:sp>
      <p:sp>
        <p:nvSpPr>
          <p:cNvPr id="16" name="矩形 15">
            <a:extLst>
              <a:ext uri="{FF2B5EF4-FFF2-40B4-BE49-F238E27FC236}">
                <a16:creationId xmlns:a16="http://schemas.microsoft.com/office/drawing/2014/main" id="{5CF7512C-8E40-4931-ACCC-FA51556FC77B}"/>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BD1DE17-FA1B-4C4C-BDFA-2FBE8E62D8A8}"/>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32665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LRB Cost Allocation Algorithm</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4540025" cy="523220"/>
          </a:xfrm>
          <a:prstGeom prst="rect">
            <a:avLst/>
          </a:prstGeom>
          <a:noFill/>
        </p:spPr>
        <p:txBody>
          <a:bodyPr wrap="none" rtlCol="0">
            <a:spAutoFit/>
          </a:bodyPr>
          <a:lstStyle/>
          <a:p>
            <a:pPr>
              <a:spcBef>
                <a:spcPts val="1200"/>
              </a:spcBef>
              <a:spcAft>
                <a:spcPts val="1200"/>
              </a:spcAft>
            </a:pPr>
            <a:r>
              <a:rPr lang="en-US" altLang="zh-CN" sz="2800" dirty="0"/>
              <a:t>Solving Subgame –subgame 2</a:t>
            </a:r>
            <a:endParaRPr lang="zh-CN" altLang="en-US" sz="2800" dirty="0"/>
          </a:p>
        </p:txBody>
      </p:sp>
      <p:pic>
        <p:nvPicPr>
          <p:cNvPr id="7" name="图片 6">
            <a:extLst>
              <a:ext uri="{FF2B5EF4-FFF2-40B4-BE49-F238E27FC236}">
                <a16:creationId xmlns:a16="http://schemas.microsoft.com/office/drawing/2014/main" id="{FFD4C4B6-8090-4CBC-846B-9ACF1CBC70C2}"/>
              </a:ext>
            </a:extLst>
          </p:cNvPr>
          <p:cNvPicPr>
            <a:picLocks noChangeAspect="1"/>
          </p:cNvPicPr>
          <p:nvPr/>
        </p:nvPicPr>
        <p:blipFill>
          <a:blip r:embed="rId3"/>
          <a:stretch>
            <a:fillRect/>
          </a:stretch>
        </p:blipFill>
        <p:spPr>
          <a:xfrm>
            <a:off x="6161130" y="4911682"/>
            <a:ext cx="3933740" cy="1309618"/>
          </a:xfrm>
          <a:prstGeom prst="rect">
            <a:avLst/>
          </a:prstGeom>
          <a:scene3d>
            <a:camera prst="perspectiveFront"/>
            <a:lightRig rig="threePt" dir="t"/>
          </a:scene3d>
        </p:spPr>
      </p:pic>
      <p:sp>
        <p:nvSpPr>
          <p:cNvPr id="8" name="矩形 7">
            <a:extLst>
              <a:ext uri="{FF2B5EF4-FFF2-40B4-BE49-F238E27FC236}">
                <a16:creationId xmlns:a16="http://schemas.microsoft.com/office/drawing/2014/main" id="{FD4336A5-7C3D-4A25-BBC8-F50E18188955}"/>
              </a:ext>
            </a:extLst>
          </p:cNvPr>
          <p:cNvSpPr/>
          <p:nvPr/>
        </p:nvSpPr>
        <p:spPr>
          <a:xfrm>
            <a:off x="8833230" y="5549900"/>
            <a:ext cx="958470" cy="3302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D036B2BE-11FE-4454-AF20-D75CEC3E7862}"/>
              </a:ext>
            </a:extLst>
          </p:cNvPr>
          <p:cNvCxnSpPr>
            <a:cxnSpLocks/>
          </p:cNvCxnSpPr>
          <p:nvPr/>
        </p:nvCxnSpPr>
        <p:spPr>
          <a:xfrm flipV="1">
            <a:off x="9444458" y="5257800"/>
            <a:ext cx="347242" cy="292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4A424DF-D2F0-46CE-A436-C7488DC10F8C}"/>
              </a:ext>
            </a:extLst>
          </p:cNvPr>
          <p:cNvSpPr/>
          <p:nvPr/>
        </p:nvSpPr>
        <p:spPr>
          <a:xfrm>
            <a:off x="9400009" y="4698142"/>
            <a:ext cx="2586782" cy="5326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更新后的联盟集，表示可以令分配成本更大的新联盟的加入</a:t>
            </a:r>
          </a:p>
        </p:txBody>
      </p:sp>
      <p:sp>
        <p:nvSpPr>
          <p:cNvPr id="9" name="矩形 8">
            <a:extLst>
              <a:ext uri="{FF2B5EF4-FFF2-40B4-BE49-F238E27FC236}">
                <a16:creationId xmlns:a16="http://schemas.microsoft.com/office/drawing/2014/main" id="{0A1E926D-3377-4104-B96E-1D91A4648B61}"/>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CFEF1A2-8EBB-4306-8B82-7A9E8F8CD2E5}"/>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pic>
        <p:nvPicPr>
          <p:cNvPr id="13" name="图片 12">
            <a:extLst>
              <a:ext uri="{FF2B5EF4-FFF2-40B4-BE49-F238E27FC236}">
                <a16:creationId xmlns:a16="http://schemas.microsoft.com/office/drawing/2014/main" id="{6A3E7941-A8EA-4ABF-BE40-B35747FE1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303" y="1300196"/>
            <a:ext cx="5452697" cy="4756878"/>
          </a:xfrm>
          <a:prstGeom prst="rect">
            <a:avLst/>
          </a:prstGeom>
          <a:scene3d>
            <a:camera prst="perspectiveFront"/>
            <a:lightRig rig="threePt" dir="t"/>
          </a:scene3d>
        </p:spPr>
      </p:pic>
      <p:sp>
        <p:nvSpPr>
          <p:cNvPr id="15" name="矩形 14">
            <a:extLst>
              <a:ext uri="{FF2B5EF4-FFF2-40B4-BE49-F238E27FC236}">
                <a16:creationId xmlns:a16="http://schemas.microsoft.com/office/drawing/2014/main" id="{99A7DA6F-E426-4A6F-BC20-BC3807D773A2}"/>
              </a:ext>
            </a:extLst>
          </p:cNvPr>
          <p:cNvSpPr/>
          <p:nvPr/>
        </p:nvSpPr>
        <p:spPr>
          <a:xfrm>
            <a:off x="4165600" y="1625600"/>
            <a:ext cx="723900" cy="2667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4F1EF1-AD3B-48A6-AEFC-FFCDC593750A}"/>
              </a:ext>
            </a:extLst>
          </p:cNvPr>
          <p:cNvSpPr/>
          <p:nvPr/>
        </p:nvSpPr>
        <p:spPr>
          <a:xfrm>
            <a:off x="2870200" y="2217703"/>
            <a:ext cx="381000" cy="15719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E24BF214-F869-418B-94B2-09C883B15FA7}"/>
              </a:ext>
            </a:extLst>
          </p:cNvPr>
          <p:cNvCxnSpPr/>
          <p:nvPr/>
        </p:nvCxnSpPr>
        <p:spPr>
          <a:xfrm>
            <a:off x="4269209" y="2667000"/>
            <a:ext cx="176166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F1B6FE5-13DD-4096-966F-32117116A21E}"/>
              </a:ext>
            </a:extLst>
          </p:cNvPr>
          <p:cNvCxnSpPr>
            <a:cxnSpLocks/>
          </p:cNvCxnSpPr>
          <p:nvPr/>
        </p:nvCxnSpPr>
        <p:spPr>
          <a:xfrm>
            <a:off x="810228" y="2933700"/>
            <a:ext cx="8026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A51431F-303B-4C00-92D9-92B401CCD80C}"/>
              </a:ext>
            </a:extLst>
          </p:cNvPr>
          <p:cNvSpPr/>
          <p:nvPr/>
        </p:nvSpPr>
        <p:spPr>
          <a:xfrm>
            <a:off x="1943100" y="2870200"/>
            <a:ext cx="2819400" cy="77469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B1EAC665-9A7D-4EBB-8E7A-14F84A2190ED}"/>
              </a:ext>
            </a:extLst>
          </p:cNvPr>
          <p:cNvCxnSpPr>
            <a:cxnSpLocks/>
            <a:endCxn id="24" idx="2"/>
          </p:cNvCxnSpPr>
          <p:nvPr/>
        </p:nvCxnSpPr>
        <p:spPr>
          <a:xfrm flipV="1">
            <a:off x="4889500" y="3162302"/>
            <a:ext cx="199371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0D3EDF57-77A1-4A21-AE2E-E50B5BA39A5E}"/>
              </a:ext>
            </a:extLst>
          </p:cNvPr>
          <p:cNvSpPr/>
          <p:nvPr/>
        </p:nvSpPr>
        <p:spPr>
          <a:xfrm>
            <a:off x="6883216" y="2836053"/>
            <a:ext cx="2222501" cy="6524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对偶间隙最小，成本最小</a:t>
            </a:r>
          </a:p>
        </p:txBody>
      </p:sp>
      <p:cxnSp>
        <p:nvCxnSpPr>
          <p:cNvPr id="26" name="直接箭头连接符 25">
            <a:extLst>
              <a:ext uri="{FF2B5EF4-FFF2-40B4-BE49-F238E27FC236}">
                <a16:creationId xmlns:a16="http://schemas.microsoft.com/office/drawing/2014/main" id="{CD143BC7-16EA-4B42-B7DD-6CE2FA717908}"/>
              </a:ext>
            </a:extLst>
          </p:cNvPr>
          <p:cNvCxnSpPr/>
          <p:nvPr/>
        </p:nvCxnSpPr>
        <p:spPr>
          <a:xfrm flipV="1">
            <a:off x="5880100" y="1892300"/>
            <a:ext cx="1676400" cy="482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E808DC6D-0A4A-47F9-96EA-12A89BB67A58}"/>
              </a:ext>
            </a:extLst>
          </p:cNvPr>
          <p:cNvSpPr/>
          <p:nvPr/>
        </p:nvSpPr>
        <p:spPr>
          <a:xfrm>
            <a:off x="7531100" y="1405746"/>
            <a:ext cx="2349500" cy="72785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本质是寻找可以令联盟成本下降的集合。</a:t>
            </a:r>
          </a:p>
        </p:txBody>
      </p:sp>
    </p:spTree>
    <p:extLst>
      <p:ext uri="{BB962C8B-B14F-4D97-AF65-F5344CB8AC3E}">
        <p14:creationId xmlns:p14="http://schemas.microsoft.com/office/powerpoint/2010/main" val="30664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LRB Cost Allocation Algorithm</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4540025" cy="523220"/>
          </a:xfrm>
          <a:prstGeom prst="rect">
            <a:avLst/>
          </a:prstGeom>
          <a:noFill/>
        </p:spPr>
        <p:txBody>
          <a:bodyPr wrap="none" rtlCol="0">
            <a:spAutoFit/>
          </a:bodyPr>
          <a:lstStyle/>
          <a:p>
            <a:pPr>
              <a:spcBef>
                <a:spcPts val="1200"/>
              </a:spcBef>
              <a:spcAft>
                <a:spcPts val="1200"/>
              </a:spcAft>
            </a:pPr>
            <a:r>
              <a:rPr lang="en-US" altLang="zh-CN" sz="2800" dirty="0"/>
              <a:t>Solving Subgame –subgame 2</a:t>
            </a:r>
          </a:p>
        </p:txBody>
      </p:sp>
      <p:sp>
        <p:nvSpPr>
          <p:cNvPr id="6" name="文本框 5">
            <a:extLst>
              <a:ext uri="{FF2B5EF4-FFF2-40B4-BE49-F238E27FC236}">
                <a16:creationId xmlns:a16="http://schemas.microsoft.com/office/drawing/2014/main" id="{6632B541-29DC-45B3-9F72-FC4767E07FBB}"/>
              </a:ext>
            </a:extLst>
          </p:cNvPr>
          <p:cNvSpPr txBox="1"/>
          <p:nvPr/>
        </p:nvSpPr>
        <p:spPr>
          <a:xfrm>
            <a:off x="1140515" y="1243943"/>
            <a:ext cx="6105644" cy="461665"/>
          </a:xfrm>
          <a:prstGeom prst="rect">
            <a:avLst/>
          </a:prstGeom>
          <a:noFill/>
        </p:spPr>
        <p:txBody>
          <a:bodyPr wrap="square">
            <a:spAutoFit/>
          </a:bodyPr>
          <a:lstStyle/>
          <a:p>
            <a:r>
              <a:rPr lang="en-US" altLang="zh-CN" sz="2400" dirty="0"/>
              <a:t>Two special cases:</a:t>
            </a:r>
          </a:p>
        </p:txBody>
      </p:sp>
      <p:pic>
        <p:nvPicPr>
          <p:cNvPr id="9" name="图片 8">
            <a:extLst>
              <a:ext uri="{FF2B5EF4-FFF2-40B4-BE49-F238E27FC236}">
                <a16:creationId xmlns:a16="http://schemas.microsoft.com/office/drawing/2014/main" id="{CE209B2C-25F8-4F1B-BFA1-845DA89E7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515" y="2057316"/>
            <a:ext cx="5371799" cy="1481703"/>
          </a:xfrm>
          <a:prstGeom prst="rect">
            <a:avLst/>
          </a:prstGeom>
        </p:spPr>
      </p:pic>
      <p:sp>
        <p:nvSpPr>
          <p:cNvPr id="10" name="矩形 9">
            <a:extLst>
              <a:ext uri="{FF2B5EF4-FFF2-40B4-BE49-F238E27FC236}">
                <a16:creationId xmlns:a16="http://schemas.microsoft.com/office/drawing/2014/main" id="{C3DBD470-6150-404A-AFBF-E34F80E6A28E}"/>
              </a:ext>
            </a:extLst>
          </p:cNvPr>
          <p:cNvSpPr/>
          <p:nvPr/>
        </p:nvSpPr>
        <p:spPr>
          <a:xfrm>
            <a:off x="1184762" y="2352058"/>
            <a:ext cx="3791812" cy="29740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05D71F70-219A-4F01-BC2B-94CAB5CE608E}"/>
              </a:ext>
            </a:extLst>
          </p:cNvPr>
          <p:cNvCxnSpPr>
            <a:cxnSpLocks/>
          </p:cNvCxnSpPr>
          <p:nvPr/>
        </p:nvCxnSpPr>
        <p:spPr>
          <a:xfrm flipV="1">
            <a:off x="5057211" y="1825904"/>
            <a:ext cx="1633674" cy="663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CB97A4B-0483-47D0-8D8D-6ED71D237589}"/>
              </a:ext>
            </a:extLst>
          </p:cNvPr>
          <p:cNvSpPr/>
          <p:nvPr/>
        </p:nvSpPr>
        <p:spPr>
          <a:xfrm>
            <a:off x="5680540" y="1341516"/>
            <a:ext cx="2338087" cy="484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全部的可分配约束集</a:t>
            </a:r>
          </a:p>
        </p:txBody>
      </p:sp>
      <p:sp>
        <p:nvSpPr>
          <p:cNvPr id="15" name="流程图: 接点 14">
            <a:extLst>
              <a:ext uri="{FF2B5EF4-FFF2-40B4-BE49-F238E27FC236}">
                <a16:creationId xmlns:a16="http://schemas.microsoft.com/office/drawing/2014/main" id="{76B3A3F5-5D66-46E9-836A-542B139ECFDA}"/>
              </a:ext>
            </a:extLst>
          </p:cNvPr>
          <p:cNvSpPr/>
          <p:nvPr/>
        </p:nvSpPr>
        <p:spPr>
          <a:xfrm>
            <a:off x="1520551" y="2648216"/>
            <a:ext cx="573643" cy="375790"/>
          </a:xfrm>
          <a:prstGeom prst="flowChartConnector">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B209B56C-1C04-4385-83EA-144AA0B1F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515" y="4010115"/>
            <a:ext cx="5469733" cy="1362071"/>
          </a:xfrm>
          <a:prstGeom prst="rect">
            <a:avLst/>
          </a:prstGeom>
        </p:spPr>
      </p:pic>
      <p:cxnSp>
        <p:nvCxnSpPr>
          <p:cNvPr id="19" name="直接连接符 18">
            <a:extLst>
              <a:ext uri="{FF2B5EF4-FFF2-40B4-BE49-F238E27FC236}">
                <a16:creationId xmlns:a16="http://schemas.microsoft.com/office/drawing/2014/main" id="{68AD10A4-4812-4DBA-AD97-8DAEF8C79866}"/>
              </a:ext>
            </a:extLst>
          </p:cNvPr>
          <p:cNvCxnSpPr>
            <a:cxnSpLocks/>
          </p:cNvCxnSpPr>
          <p:nvPr/>
        </p:nvCxnSpPr>
        <p:spPr>
          <a:xfrm>
            <a:off x="7021417" y="1871774"/>
            <a:ext cx="0" cy="448272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矩形 22">
            <a:extLst>
              <a:ext uri="{FF2B5EF4-FFF2-40B4-BE49-F238E27FC236}">
                <a16:creationId xmlns:a16="http://schemas.microsoft.com/office/drawing/2014/main" id="{45893887-7981-4AFC-8681-28F777478F54}"/>
              </a:ext>
            </a:extLst>
          </p:cNvPr>
          <p:cNvSpPr/>
          <p:nvPr/>
        </p:nvSpPr>
        <p:spPr>
          <a:xfrm>
            <a:off x="5266481" y="4010115"/>
            <a:ext cx="1245833" cy="295667"/>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矩形: 单圆角 23">
            <a:extLst>
              <a:ext uri="{FF2B5EF4-FFF2-40B4-BE49-F238E27FC236}">
                <a16:creationId xmlns:a16="http://schemas.microsoft.com/office/drawing/2014/main" id="{A1C3081B-5D22-42F2-B7DB-4AB406B27C2F}"/>
              </a:ext>
            </a:extLst>
          </p:cNvPr>
          <p:cNvSpPr/>
          <p:nvPr/>
        </p:nvSpPr>
        <p:spPr>
          <a:xfrm>
            <a:off x="1042581" y="4305782"/>
            <a:ext cx="601024" cy="239118"/>
          </a:xfrm>
          <a:prstGeom prst="round1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35D6482F-2EB1-4191-9515-95EB074BBBC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102054" y="1923477"/>
            <a:ext cx="4969102" cy="1565278"/>
          </a:xfrm>
          <a:prstGeom prst="rect">
            <a:avLst/>
          </a:prstGeom>
          <a:noFill/>
          <a:ln>
            <a:noFill/>
          </a:ln>
          <a:scene3d>
            <a:camera prst="perspectiveFront"/>
            <a:lightRig rig="threePt" dir="t"/>
          </a:scene3d>
        </p:spPr>
      </p:pic>
      <p:sp>
        <p:nvSpPr>
          <p:cNvPr id="26" name="文本框 25">
            <a:extLst>
              <a:ext uri="{FF2B5EF4-FFF2-40B4-BE49-F238E27FC236}">
                <a16:creationId xmlns:a16="http://schemas.microsoft.com/office/drawing/2014/main" id="{6625AA12-4787-452F-86C0-EA73A09F747F}"/>
              </a:ext>
            </a:extLst>
          </p:cNvPr>
          <p:cNvSpPr txBox="1"/>
          <p:nvPr/>
        </p:nvSpPr>
        <p:spPr>
          <a:xfrm>
            <a:off x="7547307" y="4010115"/>
            <a:ext cx="4078595" cy="923330"/>
          </a:xfrm>
          <a:prstGeom prst="rect">
            <a:avLst/>
          </a:prstGeom>
          <a:noFill/>
        </p:spPr>
        <p:txBody>
          <a:bodyPr wrap="square" rtlCol="0">
            <a:spAutoFit/>
          </a:bodyPr>
          <a:lstStyle/>
          <a:p>
            <a:pPr algn="just"/>
            <a:r>
              <a:rPr lang="zh-CN" altLang="en-US" dirty="0">
                <a:latin typeface="+mj-ea"/>
                <a:ea typeface="+mj-ea"/>
              </a:rPr>
              <a:t>含义：</a:t>
            </a:r>
            <a:r>
              <a:rPr lang="zh-CN" altLang="zh-CN" u="sng" kern="100" dirty="0">
                <a:solidFill>
                  <a:srgbClr val="000000"/>
                </a:solidFill>
                <a:effectLst/>
                <a:uFill>
                  <a:solidFill>
                    <a:srgbClr val="FF0000"/>
                  </a:solidFill>
                </a:uFill>
                <a:latin typeface="+mj-ea"/>
                <a:ea typeface="+mj-ea"/>
                <a:cs typeface="Times New Roman" panose="02020603050405020304" pitchFamily="18" charset="0"/>
              </a:rPr>
              <a:t>当一个个体玩家加入到一个更大的联盟中时，该个体玩家对整个联盟的边际贡献递减，即边际收益递减。</a:t>
            </a:r>
            <a:endParaRPr lang="zh-CN" altLang="zh-CN" kern="100" dirty="0">
              <a:effectLst/>
              <a:latin typeface="+mj-ea"/>
              <a:ea typeface="+mj-ea"/>
              <a:cs typeface="Times New Roman" panose="02020603050405020304" pitchFamily="18" charset="0"/>
            </a:endParaRPr>
          </a:p>
        </p:txBody>
      </p:sp>
      <p:sp>
        <p:nvSpPr>
          <p:cNvPr id="27" name="矩形 26">
            <a:extLst>
              <a:ext uri="{FF2B5EF4-FFF2-40B4-BE49-F238E27FC236}">
                <a16:creationId xmlns:a16="http://schemas.microsoft.com/office/drawing/2014/main" id="{05C462BD-E3E9-4B74-B0A0-A3181DA6571E}"/>
              </a:ext>
            </a:extLst>
          </p:cNvPr>
          <p:cNvSpPr/>
          <p:nvPr/>
        </p:nvSpPr>
        <p:spPr>
          <a:xfrm>
            <a:off x="5544273" y="4362331"/>
            <a:ext cx="968041" cy="23911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7813775E-54C1-42A3-914F-763BDDB7AFF3}"/>
              </a:ext>
            </a:extLst>
          </p:cNvPr>
          <p:cNvCxnSpPr>
            <a:cxnSpLocks/>
            <a:stCxn id="23" idx="3"/>
          </p:cNvCxnSpPr>
          <p:nvPr/>
        </p:nvCxnSpPr>
        <p:spPr>
          <a:xfrm>
            <a:off x="6512314" y="4157949"/>
            <a:ext cx="1034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37898EE-1222-4B21-99D3-5A4C43D09EF1}"/>
              </a:ext>
            </a:extLst>
          </p:cNvPr>
          <p:cNvCxnSpPr/>
          <p:nvPr/>
        </p:nvCxnSpPr>
        <p:spPr>
          <a:xfrm flipH="1">
            <a:off x="4618299" y="4722471"/>
            <a:ext cx="1062241" cy="649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单圆角 32">
            <a:extLst>
              <a:ext uri="{FF2B5EF4-FFF2-40B4-BE49-F238E27FC236}">
                <a16:creationId xmlns:a16="http://schemas.microsoft.com/office/drawing/2014/main" id="{0DC256C8-E6BF-4206-A990-3A32C6F3FDD9}"/>
              </a:ext>
            </a:extLst>
          </p:cNvPr>
          <p:cNvSpPr/>
          <p:nvPr/>
        </p:nvSpPr>
        <p:spPr>
          <a:xfrm>
            <a:off x="3295544" y="5334515"/>
            <a:ext cx="1322755" cy="368371"/>
          </a:xfrm>
          <a:prstGeom prst="round1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贪心算法</a:t>
            </a:r>
          </a:p>
        </p:txBody>
      </p:sp>
      <p:sp>
        <p:nvSpPr>
          <p:cNvPr id="20" name="矩形 19">
            <a:extLst>
              <a:ext uri="{FF2B5EF4-FFF2-40B4-BE49-F238E27FC236}">
                <a16:creationId xmlns:a16="http://schemas.microsoft.com/office/drawing/2014/main" id="{D55133A4-8AD8-486E-AD42-8076370D2F40}"/>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7961368-1523-4591-ADA9-7D606A9DC898}"/>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3612949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2364237" cy="523220"/>
          </a:xfrm>
          <a:prstGeom prst="rect">
            <a:avLst/>
          </a:prstGeom>
          <a:noFill/>
        </p:spPr>
        <p:txBody>
          <a:bodyPr wrap="none" rtlCol="0">
            <a:spAutoFit/>
          </a:bodyPr>
          <a:lstStyle/>
          <a:p>
            <a:pPr>
              <a:spcBef>
                <a:spcPts val="1200"/>
              </a:spcBef>
              <a:spcAft>
                <a:spcPts val="1200"/>
              </a:spcAft>
            </a:pPr>
            <a:r>
              <a:rPr lang="en-US" altLang="zh-CN" sz="2800" dirty="0"/>
              <a:t>The UFL game</a:t>
            </a:r>
            <a:endParaRPr lang="zh-CN" altLang="en-US" sz="2800" dirty="0"/>
          </a:p>
        </p:txBody>
      </p:sp>
      <p:pic>
        <p:nvPicPr>
          <p:cNvPr id="2" name="图片 1">
            <a:extLst>
              <a:ext uri="{FF2B5EF4-FFF2-40B4-BE49-F238E27FC236}">
                <a16:creationId xmlns:a16="http://schemas.microsoft.com/office/drawing/2014/main" id="{7CCA13E4-64F8-416B-8BA2-5673088D23ED}"/>
              </a:ext>
            </a:extLst>
          </p:cNvPr>
          <p:cNvPicPr>
            <a:picLocks noChangeAspect="1"/>
          </p:cNvPicPr>
          <p:nvPr/>
        </p:nvPicPr>
        <p:blipFill>
          <a:blip r:embed="rId3"/>
          <a:stretch>
            <a:fillRect/>
          </a:stretch>
        </p:blipFill>
        <p:spPr>
          <a:xfrm>
            <a:off x="2205474" y="1300195"/>
            <a:ext cx="7297342" cy="3751977"/>
          </a:xfrm>
          <a:prstGeom prst="rect">
            <a:avLst/>
          </a:prstGeom>
          <a:scene3d>
            <a:camera prst="perspectiveFront"/>
            <a:lightRig rig="threePt" dir="t"/>
          </a:scene3d>
        </p:spPr>
      </p:pic>
      <p:cxnSp>
        <p:nvCxnSpPr>
          <p:cNvPr id="10" name="直接连接符 9">
            <a:extLst>
              <a:ext uri="{FF2B5EF4-FFF2-40B4-BE49-F238E27FC236}">
                <a16:creationId xmlns:a16="http://schemas.microsoft.com/office/drawing/2014/main" id="{373C7A0C-44E3-4CE9-9E34-6D7D93CD75D7}"/>
              </a:ext>
            </a:extLst>
          </p:cNvPr>
          <p:cNvCxnSpPr/>
          <p:nvPr/>
        </p:nvCxnSpPr>
        <p:spPr>
          <a:xfrm>
            <a:off x="2384385" y="2777924"/>
            <a:ext cx="497711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579BE38-FA29-4A35-9FF8-C22D7864403F}"/>
              </a:ext>
            </a:extLst>
          </p:cNvPr>
          <p:cNvCxnSpPr/>
          <p:nvPr/>
        </p:nvCxnSpPr>
        <p:spPr>
          <a:xfrm>
            <a:off x="2384385" y="2974694"/>
            <a:ext cx="32524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B8C55A6-F43C-49EC-85A4-44B9F3C973F9}"/>
              </a:ext>
            </a:extLst>
          </p:cNvPr>
          <p:cNvCxnSpPr/>
          <p:nvPr/>
        </p:nvCxnSpPr>
        <p:spPr>
          <a:xfrm>
            <a:off x="6308203" y="3530278"/>
            <a:ext cx="237281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F9F7014-1705-4AD3-8C9C-76C75C03F943}"/>
              </a:ext>
            </a:extLst>
          </p:cNvPr>
          <p:cNvCxnSpPr/>
          <p:nvPr/>
        </p:nvCxnSpPr>
        <p:spPr>
          <a:xfrm>
            <a:off x="3067291" y="3738623"/>
            <a:ext cx="30287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E0017C5-7072-4A99-93E6-9E09AEDCFC0D}"/>
              </a:ext>
            </a:extLst>
          </p:cNvPr>
          <p:cNvCxnSpPr/>
          <p:nvPr/>
        </p:nvCxnSpPr>
        <p:spPr>
          <a:xfrm>
            <a:off x="5104435" y="4039565"/>
            <a:ext cx="357657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30DCE6F-4D01-4E2D-8C1D-9593E994E7A5}"/>
              </a:ext>
            </a:extLst>
          </p:cNvPr>
          <p:cNvCxnSpPr/>
          <p:nvPr/>
        </p:nvCxnSpPr>
        <p:spPr>
          <a:xfrm>
            <a:off x="3067291" y="4305782"/>
            <a:ext cx="23683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E2B9B21-771D-45E3-A4BB-31F7FDF14665}"/>
              </a:ext>
            </a:extLst>
          </p:cNvPr>
          <p:cNvCxnSpPr/>
          <p:nvPr/>
        </p:nvCxnSpPr>
        <p:spPr>
          <a:xfrm>
            <a:off x="5208608" y="4560425"/>
            <a:ext cx="41090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5864414-9152-4AC6-984C-F31F7C6BFC17}"/>
              </a:ext>
            </a:extLst>
          </p:cNvPr>
          <p:cNvCxnSpPr/>
          <p:nvPr/>
        </p:nvCxnSpPr>
        <p:spPr>
          <a:xfrm>
            <a:off x="3067291" y="4849792"/>
            <a:ext cx="401641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A74FE62E-F181-4C03-96D7-AD337975959A}"/>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7486E5C0-C4D1-4E6D-A876-3ADDB766EB95}"/>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3028735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27130"/>
            <a:ext cx="2364237" cy="523220"/>
          </a:xfrm>
          <a:prstGeom prst="rect">
            <a:avLst/>
          </a:prstGeom>
          <a:noFill/>
        </p:spPr>
        <p:txBody>
          <a:bodyPr wrap="none" rtlCol="0">
            <a:spAutoFit/>
          </a:bodyPr>
          <a:lstStyle/>
          <a:p>
            <a:pPr>
              <a:spcBef>
                <a:spcPts val="1200"/>
              </a:spcBef>
              <a:spcAft>
                <a:spcPts val="1200"/>
              </a:spcAft>
            </a:pPr>
            <a:r>
              <a:rPr lang="en-US" altLang="zh-CN" sz="2800" dirty="0"/>
              <a:t>The UFL game</a:t>
            </a:r>
            <a:endParaRPr lang="zh-CN" altLang="en-US" sz="2800" dirty="0"/>
          </a:p>
        </p:txBody>
      </p:sp>
      <p:pic>
        <p:nvPicPr>
          <p:cNvPr id="2" name="图片 1">
            <a:extLst>
              <a:ext uri="{FF2B5EF4-FFF2-40B4-BE49-F238E27FC236}">
                <a16:creationId xmlns:a16="http://schemas.microsoft.com/office/drawing/2014/main" id="{5F85FCE2-50C0-4D1D-94E5-84687AB1E060}"/>
              </a:ext>
            </a:extLst>
          </p:cNvPr>
          <p:cNvPicPr>
            <a:picLocks noChangeAspect="1"/>
          </p:cNvPicPr>
          <p:nvPr/>
        </p:nvPicPr>
        <p:blipFill>
          <a:blip r:embed="rId3"/>
          <a:stretch>
            <a:fillRect/>
          </a:stretch>
        </p:blipFill>
        <p:spPr>
          <a:xfrm>
            <a:off x="2078839" y="1195328"/>
            <a:ext cx="6980318" cy="1339528"/>
          </a:xfrm>
          <a:prstGeom prst="rect">
            <a:avLst/>
          </a:prstGeom>
        </p:spPr>
      </p:pic>
      <p:pic>
        <p:nvPicPr>
          <p:cNvPr id="5" name="图片 4">
            <a:extLst>
              <a:ext uri="{FF2B5EF4-FFF2-40B4-BE49-F238E27FC236}">
                <a16:creationId xmlns:a16="http://schemas.microsoft.com/office/drawing/2014/main" id="{52A63B34-D10D-4C85-9DD7-7F8E7AF737E8}"/>
              </a:ext>
            </a:extLst>
          </p:cNvPr>
          <p:cNvPicPr>
            <a:picLocks noChangeAspect="1"/>
          </p:cNvPicPr>
          <p:nvPr/>
        </p:nvPicPr>
        <p:blipFill>
          <a:blip r:embed="rId4"/>
          <a:stretch>
            <a:fillRect/>
          </a:stretch>
        </p:blipFill>
        <p:spPr>
          <a:xfrm>
            <a:off x="1062647" y="2404398"/>
            <a:ext cx="5855642" cy="2592729"/>
          </a:xfrm>
          <a:prstGeom prst="rect">
            <a:avLst/>
          </a:prstGeom>
          <a:scene3d>
            <a:camera prst="perspectiveFront"/>
            <a:lightRig rig="threePt" dir="t"/>
          </a:scene3d>
        </p:spPr>
      </p:pic>
      <p:sp>
        <p:nvSpPr>
          <p:cNvPr id="6" name="矩形 5">
            <a:extLst>
              <a:ext uri="{FF2B5EF4-FFF2-40B4-BE49-F238E27FC236}">
                <a16:creationId xmlns:a16="http://schemas.microsoft.com/office/drawing/2014/main" id="{07631185-8B0D-4491-891C-1D0D445673BF}"/>
              </a:ext>
            </a:extLst>
          </p:cNvPr>
          <p:cNvSpPr/>
          <p:nvPr/>
        </p:nvSpPr>
        <p:spPr>
          <a:xfrm>
            <a:off x="2696901" y="3332330"/>
            <a:ext cx="4236334" cy="56833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8" name="直接箭头连接符 7">
            <a:extLst>
              <a:ext uri="{FF2B5EF4-FFF2-40B4-BE49-F238E27FC236}">
                <a16:creationId xmlns:a16="http://schemas.microsoft.com/office/drawing/2014/main" id="{1D756853-8F2A-4662-9771-ED39971456C0}"/>
              </a:ext>
            </a:extLst>
          </p:cNvPr>
          <p:cNvCxnSpPr>
            <a:cxnSpLocks/>
            <a:stCxn id="6" idx="3"/>
          </p:cNvCxnSpPr>
          <p:nvPr/>
        </p:nvCxnSpPr>
        <p:spPr>
          <a:xfrm flipV="1">
            <a:off x="6933235" y="3071805"/>
            <a:ext cx="540414" cy="544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FAC795C-ED5F-4A3E-BB29-DD214E989BE1}"/>
              </a:ext>
            </a:extLst>
          </p:cNvPr>
          <p:cNvSpPr/>
          <p:nvPr/>
        </p:nvSpPr>
        <p:spPr>
          <a:xfrm>
            <a:off x="7488595" y="2724416"/>
            <a:ext cx="3368233" cy="4183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zh-CN" sz="1800" dirty="0">
                <a:solidFill>
                  <a:srgbClr val="000000"/>
                </a:solidFill>
                <a:effectLst/>
                <a:latin typeface="Segoe UI" panose="020B0502040204020203" pitchFamily="34" charset="0"/>
                <a:ea typeface="等线" panose="02010600030101010101" pitchFamily="2" charset="-122"/>
                <a:cs typeface="Segoe UI" panose="020B0502040204020203" pitchFamily="34" charset="0"/>
              </a:rPr>
              <a:t>必须服务于联盟</a:t>
            </a:r>
            <a:r>
              <a:rPr lang="en-US" altLang="zh-CN" sz="1800" dirty="0">
                <a:solidFill>
                  <a:srgbClr val="000000"/>
                </a:solidFill>
                <a:effectLst/>
                <a:latin typeface="Segoe UI" panose="020B0502040204020203" pitchFamily="34" charset="0"/>
                <a:ea typeface="等线" panose="02010600030101010101" pitchFamily="2" charset="-122"/>
              </a:rPr>
              <a:t>S</a:t>
            </a:r>
            <a:r>
              <a:rPr lang="zh-CN" altLang="zh-CN" sz="1800" dirty="0">
                <a:solidFill>
                  <a:srgbClr val="000000"/>
                </a:solidFill>
                <a:effectLst/>
                <a:latin typeface="Segoe UI" panose="020B0502040204020203" pitchFamily="34" charset="0"/>
                <a:ea typeface="等线" panose="02010600030101010101" pitchFamily="2" charset="-122"/>
                <a:cs typeface="Segoe UI" panose="020B0502040204020203" pitchFamily="34" charset="0"/>
              </a:rPr>
              <a:t>中的每个客户</a:t>
            </a:r>
            <a:endParaRPr lang="zh-CN" altLang="en-US" dirty="0"/>
          </a:p>
        </p:txBody>
      </p:sp>
      <p:sp>
        <p:nvSpPr>
          <p:cNvPr id="13" name="矩形 12">
            <a:extLst>
              <a:ext uri="{FF2B5EF4-FFF2-40B4-BE49-F238E27FC236}">
                <a16:creationId xmlns:a16="http://schemas.microsoft.com/office/drawing/2014/main" id="{E97A90B2-AAB8-4CA9-BDF3-302D88CCFE33}"/>
              </a:ext>
            </a:extLst>
          </p:cNvPr>
          <p:cNvSpPr/>
          <p:nvPr/>
        </p:nvSpPr>
        <p:spPr>
          <a:xfrm>
            <a:off x="2696901" y="3929699"/>
            <a:ext cx="4236334" cy="46298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984C6879-98F2-427B-A90C-A2B6594FCBF3}"/>
              </a:ext>
            </a:extLst>
          </p:cNvPr>
          <p:cNvCxnSpPr>
            <a:stCxn id="13" idx="3"/>
          </p:cNvCxnSpPr>
          <p:nvPr/>
        </p:nvCxnSpPr>
        <p:spPr>
          <a:xfrm>
            <a:off x="6933235" y="4161193"/>
            <a:ext cx="763930" cy="41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单圆角 15">
            <a:extLst>
              <a:ext uri="{FF2B5EF4-FFF2-40B4-BE49-F238E27FC236}">
                <a16:creationId xmlns:a16="http://schemas.microsoft.com/office/drawing/2014/main" id="{D6455993-2FC1-4BDE-BC57-CD149ECCA055}"/>
              </a:ext>
            </a:extLst>
          </p:cNvPr>
          <p:cNvSpPr/>
          <p:nvPr/>
        </p:nvSpPr>
        <p:spPr>
          <a:xfrm>
            <a:off x="7697165" y="4366596"/>
            <a:ext cx="3889093" cy="418353"/>
          </a:xfrm>
          <a:prstGeom prst="round1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zh-CN" sz="1800" dirty="0">
                <a:solidFill>
                  <a:srgbClr val="000000"/>
                </a:solidFill>
                <a:effectLst/>
                <a:latin typeface="Segoe UI" panose="020B0502040204020203" pitchFamily="34" charset="0"/>
                <a:ea typeface="等线" panose="02010600030101010101" pitchFamily="2" charset="-122"/>
                <a:cs typeface="Segoe UI" panose="020B0502040204020203" pitchFamily="34" charset="0"/>
              </a:rPr>
              <a:t>确保只有开放的设施可以服务于客户</a:t>
            </a:r>
            <a:endParaRPr lang="zh-CN" altLang="en-US" dirty="0"/>
          </a:p>
        </p:txBody>
      </p:sp>
      <p:sp>
        <p:nvSpPr>
          <p:cNvPr id="18" name="文本框 17">
            <a:extLst>
              <a:ext uri="{FF2B5EF4-FFF2-40B4-BE49-F238E27FC236}">
                <a16:creationId xmlns:a16="http://schemas.microsoft.com/office/drawing/2014/main" id="{7365C018-209F-46BB-878E-9EE0E236DB76}"/>
              </a:ext>
            </a:extLst>
          </p:cNvPr>
          <p:cNvSpPr txBox="1"/>
          <p:nvPr/>
        </p:nvSpPr>
        <p:spPr>
          <a:xfrm>
            <a:off x="1368004" y="5118150"/>
            <a:ext cx="9639519" cy="646331"/>
          </a:xfrm>
          <a:prstGeom prst="rect">
            <a:avLst/>
          </a:prstGeom>
          <a:noFill/>
        </p:spPr>
        <p:txBody>
          <a:bodyPr wrap="square">
            <a:spAutoFit/>
          </a:bodyPr>
          <a:lstStyle/>
          <a:p>
            <a:r>
              <a:rPr lang="zh-CN" altLang="en-US" dirty="0"/>
              <a:t>次可加：</a:t>
            </a:r>
            <a:r>
              <a:rPr lang="zh-CN" altLang="zh-CN" sz="1800" dirty="0">
                <a:effectLst/>
                <a:ea typeface="等线" panose="02010600030101010101" pitchFamily="2" charset="-122"/>
                <a:cs typeface="Times New Roman" panose="02020603050405020304" pitchFamily="18" charset="0"/>
              </a:rPr>
              <a:t>对于任意的个体玩家加入到联盟中，该个体玩家对整个联盟的边际贡献递减，且递减的程度不会超过其他个体玩家加入时的边际贡献递减。</a:t>
            </a:r>
            <a:endParaRPr lang="zh-CN" altLang="en-US" dirty="0"/>
          </a:p>
        </p:txBody>
      </p:sp>
      <p:sp>
        <p:nvSpPr>
          <p:cNvPr id="14" name="矩形 13">
            <a:extLst>
              <a:ext uri="{FF2B5EF4-FFF2-40B4-BE49-F238E27FC236}">
                <a16:creationId xmlns:a16="http://schemas.microsoft.com/office/drawing/2014/main" id="{91F03723-E33A-475A-86DD-DD20FAC42C2E}"/>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0F93428-858B-406B-94B1-FAF03B91D6EA}"/>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589745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3741217" cy="523220"/>
          </a:xfrm>
          <a:prstGeom prst="rect">
            <a:avLst/>
          </a:prstGeom>
          <a:noFill/>
        </p:spPr>
        <p:txBody>
          <a:bodyPr wrap="none" rtlCol="0">
            <a:spAutoFit/>
          </a:bodyPr>
          <a:lstStyle/>
          <a:p>
            <a:pPr>
              <a:spcBef>
                <a:spcPts val="1200"/>
              </a:spcBef>
              <a:spcAft>
                <a:spcPts val="1200"/>
              </a:spcAft>
            </a:pPr>
            <a:r>
              <a:rPr lang="en-US" altLang="zh-CN" sz="2800" dirty="0"/>
              <a:t>The UFL game——LPB</a:t>
            </a:r>
            <a:endParaRPr lang="zh-CN" altLang="en-US" sz="2800" dirty="0"/>
          </a:p>
        </p:txBody>
      </p:sp>
      <p:pic>
        <p:nvPicPr>
          <p:cNvPr id="2" name="图片 1">
            <a:extLst>
              <a:ext uri="{FF2B5EF4-FFF2-40B4-BE49-F238E27FC236}">
                <a16:creationId xmlns:a16="http://schemas.microsoft.com/office/drawing/2014/main" id="{EEBAFD6D-B664-4B27-B3B5-BD6C408BE860}"/>
              </a:ext>
            </a:extLst>
          </p:cNvPr>
          <p:cNvPicPr>
            <a:picLocks noChangeAspect="1"/>
          </p:cNvPicPr>
          <p:nvPr/>
        </p:nvPicPr>
        <p:blipFill>
          <a:blip r:embed="rId3"/>
          <a:stretch>
            <a:fillRect/>
          </a:stretch>
        </p:blipFill>
        <p:spPr>
          <a:xfrm>
            <a:off x="2926775" y="1451598"/>
            <a:ext cx="5788961" cy="2429356"/>
          </a:xfrm>
          <a:prstGeom prst="rect">
            <a:avLst/>
          </a:prstGeom>
          <a:scene3d>
            <a:camera prst="perspectiveFront"/>
            <a:lightRig rig="threePt" dir="t"/>
          </a:scene3d>
        </p:spPr>
      </p:pic>
      <p:sp>
        <p:nvSpPr>
          <p:cNvPr id="5" name="矩形 4">
            <a:extLst>
              <a:ext uri="{FF2B5EF4-FFF2-40B4-BE49-F238E27FC236}">
                <a16:creationId xmlns:a16="http://schemas.microsoft.com/office/drawing/2014/main" id="{04BA9F0D-FBD4-4CD3-B3E2-7D3DF0DA6B8C}"/>
              </a:ext>
            </a:extLst>
          </p:cNvPr>
          <p:cNvSpPr/>
          <p:nvPr/>
        </p:nvSpPr>
        <p:spPr>
          <a:xfrm>
            <a:off x="4826643" y="2326511"/>
            <a:ext cx="3842795" cy="49281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0B8A2378-0DB2-4518-885B-58861A305335}"/>
              </a:ext>
            </a:extLst>
          </p:cNvPr>
          <p:cNvCxnSpPr/>
          <p:nvPr/>
        </p:nvCxnSpPr>
        <p:spPr>
          <a:xfrm>
            <a:off x="8669438" y="2558005"/>
            <a:ext cx="474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4723835-5D51-4FC1-9F41-694C6686DA8F}"/>
              </a:ext>
            </a:extLst>
          </p:cNvPr>
          <p:cNvSpPr/>
          <p:nvPr/>
        </p:nvSpPr>
        <p:spPr>
          <a:xfrm>
            <a:off x="4826643" y="2819330"/>
            <a:ext cx="3842795" cy="49281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DDD9DBFF-76B5-4141-8914-76285313AA61}"/>
              </a:ext>
            </a:extLst>
          </p:cNvPr>
          <p:cNvCxnSpPr/>
          <p:nvPr/>
        </p:nvCxnSpPr>
        <p:spPr>
          <a:xfrm flipH="1">
            <a:off x="4224759" y="3080654"/>
            <a:ext cx="5555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56B5FBC5-4883-40F0-8681-451EB3DFC0A2}"/>
              </a:ext>
            </a:extLst>
          </p:cNvPr>
          <p:cNvSpPr/>
          <p:nvPr/>
        </p:nvSpPr>
        <p:spPr>
          <a:xfrm>
            <a:off x="4826643" y="3312148"/>
            <a:ext cx="3842795" cy="43738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4E37D7A9-B8BA-4867-B8AF-C38936A56EB4}"/>
              </a:ext>
            </a:extLst>
          </p:cNvPr>
          <p:cNvCxnSpPr/>
          <p:nvPr/>
        </p:nvCxnSpPr>
        <p:spPr>
          <a:xfrm>
            <a:off x="8669438" y="3545853"/>
            <a:ext cx="474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3446F2D-A664-4378-9B4F-9C41ABA4E87E}"/>
              </a:ext>
            </a:extLst>
          </p:cNvPr>
          <p:cNvSpPr/>
          <p:nvPr/>
        </p:nvSpPr>
        <p:spPr>
          <a:xfrm>
            <a:off x="9144000" y="2326511"/>
            <a:ext cx="1018572" cy="3056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约束</a:t>
            </a:r>
            <a:r>
              <a:rPr lang="en-US" altLang="zh-CN" dirty="0"/>
              <a:t>1-n</a:t>
            </a:r>
            <a:endParaRPr lang="zh-CN" altLang="en-US" dirty="0"/>
          </a:p>
        </p:txBody>
      </p:sp>
      <p:sp>
        <p:nvSpPr>
          <p:cNvPr id="16" name="矩形 15">
            <a:extLst>
              <a:ext uri="{FF2B5EF4-FFF2-40B4-BE49-F238E27FC236}">
                <a16:creationId xmlns:a16="http://schemas.microsoft.com/office/drawing/2014/main" id="{2990C083-C7DC-4478-AA1D-F9E4662AAA46}"/>
              </a:ext>
            </a:extLst>
          </p:cNvPr>
          <p:cNvSpPr/>
          <p:nvPr/>
        </p:nvSpPr>
        <p:spPr>
          <a:xfrm>
            <a:off x="2926775" y="2819330"/>
            <a:ext cx="1228536" cy="4100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n+1-n+nm</a:t>
            </a:r>
            <a:endParaRPr lang="zh-CN" altLang="en-US" dirty="0"/>
          </a:p>
        </p:txBody>
      </p:sp>
      <p:sp>
        <p:nvSpPr>
          <p:cNvPr id="17" name="矩形 16">
            <a:extLst>
              <a:ext uri="{FF2B5EF4-FFF2-40B4-BE49-F238E27FC236}">
                <a16:creationId xmlns:a16="http://schemas.microsoft.com/office/drawing/2014/main" id="{AC9BA00D-FBC0-4F7E-8B16-800B48DC6DC6}"/>
              </a:ext>
            </a:extLst>
          </p:cNvPr>
          <p:cNvSpPr/>
          <p:nvPr/>
        </p:nvSpPr>
        <p:spPr>
          <a:xfrm>
            <a:off x="9282896" y="3312148"/>
            <a:ext cx="1875099" cy="4373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n+mn+1-n+2mn</a:t>
            </a:r>
            <a:endParaRPr lang="zh-CN" altLang="en-US" dirty="0"/>
          </a:p>
        </p:txBody>
      </p:sp>
      <p:pic>
        <p:nvPicPr>
          <p:cNvPr id="18" name="图片 17">
            <a:extLst>
              <a:ext uri="{FF2B5EF4-FFF2-40B4-BE49-F238E27FC236}">
                <a16:creationId xmlns:a16="http://schemas.microsoft.com/office/drawing/2014/main" id="{D0595588-85C3-4A61-958D-9EF2E3731BEB}"/>
              </a:ext>
            </a:extLst>
          </p:cNvPr>
          <p:cNvPicPr>
            <a:picLocks noChangeAspect="1"/>
          </p:cNvPicPr>
          <p:nvPr/>
        </p:nvPicPr>
        <p:blipFill>
          <a:blip r:embed="rId4"/>
          <a:stretch>
            <a:fillRect/>
          </a:stretch>
        </p:blipFill>
        <p:spPr>
          <a:xfrm>
            <a:off x="3303343" y="4171016"/>
            <a:ext cx="5840657" cy="1280271"/>
          </a:xfrm>
          <a:prstGeom prst="rect">
            <a:avLst/>
          </a:prstGeom>
          <a:scene3d>
            <a:camera prst="perspectiveFront"/>
            <a:lightRig rig="threePt" dir="t"/>
          </a:scene3d>
        </p:spPr>
      </p:pic>
      <p:sp>
        <p:nvSpPr>
          <p:cNvPr id="23" name="左中括号 22">
            <a:extLst>
              <a:ext uri="{FF2B5EF4-FFF2-40B4-BE49-F238E27FC236}">
                <a16:creationId xmlns:a16="http://schemas.microsoft.com/office/drawing/2014/main" id="{9110A934-9C6D-4281-B6D7-9DD8B0EA8843}"/>
              </a:ext>
            </a:extLst>
          </p:cNvPr>
          <p:cNvSpPr/>
          <p:nvPr/>
        </p:nvSpPr>
        <p:spPr>
          <a:xfrm>
            <a:off x="2511706" y="1770927"/>
            <a:ext cx="276173" cy="347240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箭头: 左 10">
            <a:extLst>
              <a:ext uri="{FF2B5EF4-FFF2-40B4-BE49-F238E27FC236}">
                <a16:creationId xmlns:a16="http://schemas.microsoft.com/office/drawing/2014/main" id="{56E892C3-C722-4B44-879C-D8DA1FE66499}"/>
              </a:ext>
            </a:extLst>
          </p:cNvPr>
          <p:cNvSpPr/>
          <p:nvPr/>
        </p:nvSpPr>
        <p:spPr>
          <a:xfrm>
            <a:off x="1886673" y="3229338"/>
            <a:ext cx="625033" cy="651616"/>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AC152004-F291-4ED3-B5AD-3498A2B21456}"/>
              </a:ext>
            </a:extLst>
          </p:cNvPr>
          <p:cNvSpPr/>
          <p:nvPr/>
        </p:nvSpPr>
        <p:spPr>
          <a:xfrm>
            <a:off x="347242" y="3312148"/>
            <a:ext cx="1649000" cy="437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equal in value</a:t>
            </a:r>
            <a:endParaRPr lang="zh-CN" altLang="en-US" dirty="0"/>
          </a:p>
        </p:txBody>
      </p:sp>
      <p:sp>
        <p:nvSpPr>
          <p:cNvPr id="19" name="矩形 18">
            <a:extLst>
              <a:ext uri="{FF2B5EF4-FFF2-40B4-BE49-F238E27FC236}">
                <a16:creationId xmlns:a16="http://schemas.microsoft.com/office/drawing/2014/main" id="{94BCBD33-FEBE-4818-B018-A394FD76D42A}"/>
              </a:ext>
            </a:extLst>
          </p:cNvPr>
          <p:cNvSpPr/>
          <p:nvPr/>
        </p:nvSpPr>
        <p:spPr>
          <a:xfrm>
            <a:off x="5578997" y="4977114"/>
            <a:ext cx="276173" cy="26621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C9C83A12-09F1-4922-9B48-767F56CB10C6}"/>
              </a:ext>
            </a:extLst>
          </p:cNvPr>
          <p:cNvCxnSpPr/>
          <p:nvPr/>
        </p:nvCxnSpPr>
        <p:spPr>
          <a:xfrm>
            <a:off x="5706319" y="5243332"/>
            <a:ext cx="0" cy="30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09E2BFE8-4E17-4B41-B402-E1C297B148E9}"/>
              </a:ext>
            </a:extLst>
          </p:cNvPr>
          <p:cNvSpPr/>
          <p:nvPr/>
        </p:nvSpPr>
        <p:spPr>
          <a:xfrm>
            <a:off x="4652212" y="5643926"/>
            <a:ext cx="2281015" cy="5440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对偶的最优解</a:t>
            </a:r>
          </a:p>
        </p:txBody>
      </p:sp>
      <p:sp>
        <p:nvSpPr>
          <p:cNvPr id="24" name="矩形 23">
            <a:extLst>
              <a:ext uri="{FF2B5EF4-FFF2-40B4-BE49-F238E27FC236}">
                <a16:creationId xmlns:a16="http://schemas.microsoft.com/office/drawing/2014/main" id="{06005AC6-B550-468E-946C-7BBB58E58449}"/>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0C6DACA-E93F-4066-961D-394125F5CFFA}"/>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1872593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3181768" cy="523220"/>
          </a:xfrm>
          <a:prstGeom prst="rect">
            <a:avLst/>
          </a:prstGeom>
          <a:noFill/>
        </p:spPr>
        <p:txBody>
          <a:bodyPr wrap="none" rtlCol="0">
            <a:spAutoFit/>
          </a:bodyPr>
          <a:lstStyle/>
          <a:p>
            <a:pPr>
              <a:spcBef>
                <a:spcPts val="1200"/>
              </a:spcBef>
              <a:spcAft>
                <a:spcPts val="1200"/>
              </a:spcAft>
            </a:pPr>
            <a:r>
              <a:rPr lang="en-US" altLang="zh-CN" sz="2800" dirty="0"/>
              <a:t>The UFL game-LRB</a:t>
            </a:r>
            <a:endParaRPr lang="zh-CN" altLang="en-US" sz="2800" dirty="0"/>
          </a:p>
        </p:txBody>
      </p:sp>
      <p:pic>
        <p:nvPicPr>
          <p:cNvPr id="2" name="图片 1">
            <a:extLst>
              <a:ext uri="{FF2B5EF4-FFF2-40B4-BE49-F238E27FC236}">
                <a16:creationId xmlns:a16="http://schemas.microsoft.com/office/drawing/2014/main" id="{EA396542-E610-4B0C-8CBE-4B2A90E95B32}"/>
              </a:ext>
            </a:extLst>
          </p:cNvPr>
          <p:cNvPicPr>
            <a:picLocks noChangeAspect="1"/>
          </p:cNvPicPr>
          <p:nvPr/>
        </p:nvPicPr>
        <p:blipFill>
          <a:blip r:embed="rId3"/>
          <a:stretch>
            <a:fillRect/>
          </a:stretch>
        </p:blipFill>
        <p:spPr>
          <a:xfrm>
            <a:off x="2294066" y="1982667"/>
            <a:ext cx="5273497" cy="646232"/>
          </a:xfrm>
          <a:prstGeom prst="rect">
            <a:avLst/>
          </a:prstGeom>
          <a:scene3d>
            <a:camera prst="perspectiveFront"/>
            <a:lightRig rig="threePt" dir="t"/>
          </a:scene3d>
        </p:spPr>
      </p:pic>
      <p:cxnSp>
        <p:nvCxnSpPr>
          <p:cNvPr id="8" name="直接箭头连接符 7">
            <a:extLst>
              <a:ext uri="{FF2B5EF4-FFF2-40B4-BE49-F238E27FC236}">
                <a16:creationId xmlns:a16="http://schemas.microsoft.com/office/drawing/2014/main" id="{D410CA64-AF14-4C3B-84EE-6426EFEC1452}"/>
              </a:ext>
            </a:extLst>
          </p:cNvPr>
          <p:cNvCxnSpPr>
            <a:cxnSpLocks/>
            <a:endCxn id="9" idx="1"/>
          </p:cNvCxnSpPr>
          <p:nvPr/>
        </p:nvCxnSpPr>
        <p:spPr>
          <a:xfrm flipV="1">
            <a:off x="7427402" y="1959535"/>
            <a:ext cx="900582" cy="309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0B56DCF3-949A-4047-A7A6-605AE08CB618}"/>
              </a:ext>
            </a:extLst>
          </p:cNvPr>
          <p:cNvSpPr/>
          <p:nvPr/>
        </p:nvSpPr>
        <p:spPr>
          <a:xfrm>
            <a:off x="8327984" y="1680092"/>
            <a:ext cx="2302092" cy="5588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表示顾客</a:t>
            </a:r>
            <a:r>
              <a:rPr lang="en-US" altLang="zh-CN" dirty="0"/>
              <a:t>j</a:t>
            </a:r>
            <a:r>
              <a:rPr lang="zh-CN" altLang="en-US" dirty="0"/>
              <a:t>不在联盟中不能得到服务</a:t>
            </a:r>
          </a:p>
        </p:txBody>
      </p:sp>
      <p:sp>
        <p:nvSpPr>
          <p:cNvPr id="13" name="文本框 12">
            <a:extLst>
              <a:ext uri="{FF2B5EF4-FFF2-40B4-BE49-F238E27FC236}">
                <a16:creationId xmlns:a16="http://schemas.microsoft.com/office/drawing/2014/main" id="{6BA34F86-AF17-4041-B9E3-69949D3807E5}"/>
              </a:ext>
            </a:extLst>
          </p:cNvPr>
          <p:cNvSpPr txBox="1"/>
          <p:nvPr/>
        </p:nvSpPr>
        <p:spPr>
          <a:xfrm>
            <a:off x="523756" y="1523578"/>
            <a:ext cx="6105644" cy="369332"/>
          </a:xfrm>
          <a:prstGeom prst="rect">
            <a:avLst/>
          </a:prstGeom>
          <a:noFill/>
        </p:spPr>
        <p:txBody>
          <a:bodyPr wrap="square">
            <a:spAutoFit/>
          </a:bodyPr>
          <a:lstStyle/>
          <a:p>
            <a:r>
              <a:rPr lang="zh-CN" altLang="en-US" dirty="0"/>
              <a:t>将该约束添加到目标函数构造拉格朗日松弛</a:t>
            </a:r>
          </a:p>
        </p:txBody>
      </p:sp>
      <p:pic>
        <p:nvPicPr>
          <p:cNvPr id="14" name="图片 13">
            <a:extLst>
              <a:ext uri="{FF2B5EF4-FFF2-40B4-BE49-F238E27FC236}">
                <a16:creationId xmlns:a16="http://schemas.microsoft.com/office/drawing/2014/main" id="{072096E2-5EB0-4897-B3F8-7498FFD62CC7}"/>
              </a:ext>
            </a:extLst>
          </p:cNvPr>
          <p:cNvPicPr>
            <a:picLocks/>
          </p:cNvPicPr>
          <p:nvPr/>
        </p:nvPicPr>
        <p:blipFill>
          <a:blip r:embed="rId4"/>
          <a:stretch>
            <a:fillRect/>
          </a:stretch>
        </p:blipFill>
        <p:spPr>
          <a:xfrm>
            <a:off x="567164" y="2743090"/>
            <a:ext cx="5823538" cy="2766459"/>
          </a:xfrm>
          <a:prstGeom prst="rect">
            <a:avLst/>
          </a:prstGeom>
        </p:spPr>
      </p:pic>
      <p:cxnSp>
        <p:nvCxnSpPr>
          <p:cNvPr id="17" name="直接连接符 16">
            <a:extLst>
              <a:ext uri="{FF2B5EF4-FFF2-40B4-BE49-F238E27FC236}">
                <a16:creationId xmlns:a16="http://schemas.microsoft.com/office/drawing/2014/main" id="{F64DF913-3518-4E1B-B692-7227CE65FD63}"/>
              </a:ext>
            </a:extLst>
          </p:cNvPr>
          <p:cNvCxnSpPr/>
          <p:nvPr/>
        </p:nvCxnSpPr>
        <p:spPr>
          <a:xfrm>
            <a:off x="6695953" y="2241195"/>
            <a:ext cx="0" cy="429216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8" name="图片 17">
            <a:extLst>
              <a:ext uri="{FF2B5EF4-FFF2-40B4-BE49-F238E27FC236}">
                <a16:creationId xmlns:a16="http://schemas.microsoft.com/office/drawing/2014/main" id="{1E56616F-F320-4AC5-9BD3-4AA7B3307203}"/>
              </a:ext>
            </a:extLst>
          </p:cNvPr>
          <p:cNvPicPr>
            <a:picLocks noChangeAspect="1"/>
          </p:cNvPicPr>
          <p:nvPr/>
        </p:nvPicPr>
        <p:blipFill>
          <a:blip r:embed="rId5"/>
          <a:stretch>
            <a:fillRect/>
          </a:stretch>
        </p:blipFill>
        <p:spPr>
          <a:xfrm>
            <a:off x="6737409" y="2474672"/>
            <a:ext cx="5147952" cy="946271"/>
          </a:xfrm>
          <a:prstGeom prst="rect">
            <a:avLst/>
          </a:prstGeom>
          <a:scene3d>
            <a:camera prst="perspectiveFront"/>
            <a:lightRig rig="threePt" dir="t"/>
          </a:scene3d>
        </p:spPr>
      </p:pic>
      <p:pic>
        <p:nvPicPr>
          <p:cNvPr id="19" name="图片 18">
            <a:extLst>
              <a:ext uri="{FF2B5EF4-FFF2-40B4-BE49-F238E27FC236}">
                <a16:creationId xmlns:a16="http://schemas.microsoft.com/office/drawing/2014/main" id="{93D044AE-E23E-4FAC-83DA-BFDC4EB9A500}"/>
              </a:ext>
            </a:extLst>
          </p:cNvPr>
          <p:cNvPicPr>
            <a:picLocks noChangeAspect="1"/>
          </p:cNvPicPr>
          <p:nvPr/>
        </p:nvPicPr>
        <p:blipFill>
          <a:blip r:embed="rId6"/>
          <a:stretch>
            <a:fillRect/>
          </a:stretch>
        </p:blipFill>
        <p:spPr>
          <a:xfrm>
            <a:off x="7001205" y="3786983"/>
            <a:ext cx="4884156" cy="2201107"/>
          </a:xfrm>
          <a:prstGeom prst="rect">
            <a:avLst/>
          </a:prstGeom>
          <a:scene3d>
            <a:camera prst="perspectiveFront"/>
            <a:lightRig rig="threePt" dir="t"/>
          </a:scene3d>
        </p:spPr>
      </p:pic>
      <p:cxnSp>
        <p:nvCxnSpPr>
          <p:cNvPr id="22" name="直接连接符 21">
            <a:extLst>
              <a:ext uri="{FF2B5EF4-FFF2-40B4-BE49-F238E27FC236}">
                <a16:creationId xmlns:a16="http://schemas.microsoft.com/office/drawing/2014/main" id="{ADA098E5-165D-40E6-AC41-8BD4F0FD5E0B}"/>
              </a:ext>
            </a:extLst>
          </p:cNvPr>
          <p:cNvCxnSpPr/>
          <p:nvPr/>
        </p:nvCxnSpPr>
        <p:spPr>
          <a:xfrm>
            <a:off x="8079129" y="3183038"/>
            <a:ext cx="752355"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id="{CAA912DA-2285-46E6-919A-D24753E680A8}"/>
              </a:ext>
            </a:extLst>
          </p:cNvPr>
          <p:cNvCxnSpPr/>
          <p:nvPr/>
        </p:nvCxnSpPr>
        <p:spPr>
          <a:xfrm>
            <a:off x="7176304" y="4192250"/>
            <a:ext cx="11516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78D2E19-CC3D-4E6F-B1FF-23CA030F9A20}"/>
              </a:ext>
            </a:extLst>
          </p:cNvPr>
          <p:cNvCxnSpPr>
            <a:cxnSpLocks/>
          </p:cNvCxnSpPr>
          <p:nvPr/>
        </p:nvCxnSpPr>
        <p:spPr>
          <a:xfrm>
            <a:off x="4930815" y="2474672"/>
            <a:ext cx="0" cy="7083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CC194E7-5560-43B6-BE36-146435D1A228}"/>
              </a:ext>
            </a:extLst>
          </p:cNvPr>
          <p:cNvCxnSpPr/>
          <p:nvPr/>
        </p:nvCxnSpPr>
        <p:spPr>
          <a:xfrm flipV="1">
            <a:off x="6215605" y="3044142"/>
            <a:ext cx="1536539" cy="376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5019873-712F-40A2-A0B8-A7629C4F2AEF}"/>
              </a:ext>
            </a:extLst>
          </p:cNvPr>
          <p:cNvCxnSpPr>
            <a:cxnSpLocks/>
          </p:cNvCxnSpPr>
          <p:nvPr/>
        </p:nvCxnSpPr>
        <p:spPr>
          <a:xfrm>
            <a:off x="6096000" y="3626242"/>
            <a:ext cx="1080304" cy="3553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88A21942-900E-4BC7-8311-BFA076AF8ECC}"/>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7393AF7-1353-4B68-BD4C-9416E87D91F7}"/>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2794983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3181768" cy="523220"/>
          </a:xfrm>
          <a:prstGeom prst="rect">
            <a:avLst/>
          </a:prstGeom>
          <a:noFill/>
        </p:spPr>
        <p:txBody>
          <a:bodyPr wrap="none" rtlCol="0">
            <a:spAutoFit/>
          </a:bodyPr>
          <a:lstStyle/>
          <a:p>
            <a:pPr>
              <a:spcBef>
                <a:spcPts val="1200"/>
              </a:spcBef>
              <a:spcAft>
                <a:spcPts val="1200"/>
              </a:spcAft>
            </a:pPr>
            <a:r>
              <a:rPr lang="en-US" altLang="zh-CN" sz="2800" dirty="0"/>
              <a:t>The UFL game-LRB</a:t>
            </a:r>
            <a:endParaRPr lang="zh-CN" altLang="en-US" sz="2800" dirty="0"/>
          </a:p>
        </p:txBody>
      </p:sp>
      <p:pic>
        <p:nvPicPr>
          <p:cNvPr id="2" name="图片 1">
            <a:extLst>
              <a:ext uri="{FF2B5EF4-FFF2-40B4-BE49-F238E27FC236}">
                <a16:creationId xmlns:a16="http://schemas.microsoft.com/office/drawing/2014/main" id="{C96E55B6-A89A-48D2-B19B-67FF440FCA4E}"/>
              </a:ext>
            </a:extLst>
          </p:cNvPr>
          <p:cNvPicPr>
            <a:picLocks noChangeAspect="1"/>
          </p:cNvPicPr>
          <p:nvPr/>
        </p:nvPicPr>
        <p:blipFill>
          <a:blip r:embed="rId3"/>
          <a:stretch>
            <a:fillRect/>
          </a:stretch>
        </p:blipFill>
        <p:spPr>
          <a:xfrm>
            <a:off x="2524462" y="1300195"/>
            <a:ext cx="7143076" cy="883595"/>
          </a:xfrm>
          <a:prstGeom prst="rect">
            <a:avLst/>
          </a:prstGeom>
          <a:scene3d>
            <a:camera prst="perspectiveFront"/>
            <a:lightRig rig="threePt" dir="t"/>
          </a:scene3d>
        </p:spPr>
      </p:pic>
      <p:cxnSp>
        <p:nvCxnSpPr>
          <p:cNvPr id="6" name="直接箭头连接符 5">
            <a:extLst>
              <a:ext uri="{FF2B5EF4-FFF2-40B4-BE49-F238E27FC236}">
                <a16:creationId xmlns:a16="http://schemas.microsoft.com/office/drawing/2014/main" id="{CAE13EBC-9535-48E1-9623-92175B12D7BB}"/>
              </a:ext>
            </a:extLst>
          </p:cNvPr>
          <p:cNvCxnSpPr>
            <a:cxnSpLocks/>
          </p:cNvCxnSpPr>
          <p:nvPr/>
        </p:nvCxnSpPr>
        <p:spPr>
          <a:xfrm>
            <a:off x="9667538" y="1585732"/>
            <a:ext cx="238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圆角 6">
            <a:extLst>
              <a:ext uri="{FF2B5EF4-FFF2-40B4-BE49-F238E27FC236}">
                <a16:creationId xmlns:a16="http://schemas.microsoft.com/office/drawing/2014/main" id="{704768C8-3E2A-4C11-8CB3-72D03698F430}"/>
              </a:ext>
            </a:extLst>
          </p:cNvPr>
          <p:cNvSpPr/>
          <p:nvPr/>
        </p:nvSpPr>
        <p:spPr>
          <a:xfrm>
            <a:off x="10013066" y="1285727"/>
            <a:ext cx="1935094" cy="44179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文中给出了证明</a:t>
            </a:r>
          </a:p>
        </p:txBody>
      </p:sp>
      <p:sp>
        <p:nvSpPr>
          <p:cNvPr id="12" name="文本框 11">
            <a:extLst>
              <a:ext uri="{FF2B5EF4-FFF2-40B4-BE49-F238E27FC236}">
                <a16:creationId xmlns:a16="http://schemas.microsoft.com/office/drawing/2014/main" id="{08CB949A-B706-4E82-BB49-C292BAFCE3EE}"/>
              </a:ext>
            </a:extLst>
          </p:cNvPr>
          <p:cNvSpPr txBox="1"/>
          <p:nvPr/>
        </p:nvSpPr>
        <p:spPr>
          <a:xfrm>
            <a:off x="810228" y="2469327"/>
            <a:ext cx="11031252" cy="830997"/>
          </a:xfrm>
          <a:prstGeom prst="rect">
            <a:avLst/>
          </a:prstGeom>
          <a:noFill/>
        </p:spPr>
        <p:txBody>
          <a:bodyPr wrap="square">
            <a:spAutoFit/>
          </a:bodyPr>
          <a:lstStyle/>
          <a:p>
            <a:pPr marL="342900" indent="-342900">
              <a:buFont typeface="Wingdings" panose="05000000000000000000" pitchFamily="2" charset="2"/>
              <a:buChar char="Ø"/>
            </a:pPr>
            <a:r>
              <a:rPr lang="en-US" altLang="zh-CN" sz="2400" dirty="0"/>
              <a:t>the </a:t>
            </a:r>
            <a:r>
              <a:rPr lang="en-US" altLang="zh-CN" sz="2400" dirty="0" err="1"/>
              <a:t>submodularity</a:t>
            </a:r>
            <a:r>
              <a:rPr lang="en-US" altLang="zh-CN" sz="2400" dirty="0"/>
              <a:t> of UFL subgame 2,</a:t>
            </a:r>
            <a:r>
              <a:rPr lang="zh-CN" altLang="en-US" sz="2400" dirty="0"/>
              <a:t>：</a:t>
            </a:r>
            <a:r>
              <a:rPr lang="en-US" altLang="zh-CN" sz="2400" dirty="0"/>
              <a:t>one can easily compute its core cost allocation </a:t>
            </a:r>
            <a:r>
              <a:rPr lang="en-US" altLang="zh-CN" sz="2400" b="0" i="0" dirty="0">
                <a:effectLst/>
                <a:latin typeface="-apple-system"/>
              </a:rPr>
              <a:t>by the greedy algorithm.</a:t>
            </a:r>
            <a:endParaRPr lang="zh-CN" altLang="en-US" sz="2400" dirty="0"/>
          </a:p>
        </p:txBody>
      </p:sp>
      <p:pic>
        <p:nvPicPr>
          <p:cNvPr id="13" name="图片 12">
            <a:extLst>
              <a:ext uri="{FF2B5EF4-FFF2-40B4-BE49-F238E27FC236}">
                <a16:creationId xmlns:a16="http://schemas.microsoft.com/office/drawing/2014/main" id="{33C1D947-B3E9-4B4F-AA84-AF5285A28AC4}"/>
              </a:ext>
            </a:extLst>
          </p:cNvPr>
          <p:cNvPicPr>
            <a:picLocks noChangeAspect="1"/>
          </p:cNvPicPr>
          <p:nvPr/>
        </p:nvPicPr>
        <p:blipFill>
          <a:blip r:embed="rId4"/>
          <a:stretch>
            <a:fillRect/>
          </a:stretch>
        </p:blipFill>
        <p:spPr>
          <a:xfrm>
            <a:off x="4098676" y="3300324"/>
            <a:ext cx="3316511" cy="420660"/>
          </a:xfrm>
          <a:prstGeom prst="rect">
            <a:avLst/>
          </a:prstGeom>
          <a:scene3d>
            <a:camera prst="perspectiveFront"/>
            <a:lightRig rig="threePt" dir="t"/>
          </a:scene3d>
        </p:spPr>
      </p:pic>
      <p:pic>
        <p:nvPicPr>
          <p:cNvPr id="16" name="图片 15">
            <a:extLst>
              <a:ext uri="{FF2B5EF4-FFF2-40B4-BE49-F238E27FC236}">
                <a16:creationId xmlns:a16="http://schemas.microsoft.com/office/drawing/2014/main" id="{6F94B59A-0309-43F0-8FD3-357FDDB00630}"/>
              </a:ext>
            </a:extLst>
          </p:cNvPr>
          <p:cNvPicPr>
            <a:picLocks noChangeAspect="1"/>
          </p:cNvPicPr>
          <p:nvPr/>
        </p:nvPicPr>
        <p:blipFill>
          <a:blip r:embed="rId5"/>
          <a:stretch>
            <a:fillRect/>
          </a:stretch>
        </p:blipFill>
        <p:spPr>
          <a:xfrm>
            <a:off x="3991996" y="4131321"/>
            <a:ext cx="7665883" cy="1586351"/>
          </a:xfrm>
          <a:prstGeom prst="rect">
            <a:avLst/>
          </a:prstGeom>
          <a:scene3d>
            <a:camera prst="perspectiveFront"/>
            <a:lightRig rig="threePt" dir="t"/>
          </a:scene3d>
        </p:spPr>
      </p:pic>
      <p:cxnSp>
        <p:nvCxnSpPr>
          <p:cNvPr id="18" name="直接箭头连接符 17">
            <a:extLst>
              <a:ext uri="{FF2B5EF4-FFF2-40B4-BE49-F238E27FC236}">
                <a16:creationId xmlns:a16="http://schemas.microsoft.com/office/drawing/2014/main" id="{5C4922E0-8BFF-40EA-8735-3324D83124FA}"/>
              </a:ext>
            </a:extLst>
          </p:cNvPr>
          <p:cNvCxnSpPr>
            <a:cxnSpLocks/>
          </p:cNvCxnSpPr>
          <p:nvPr/>
        </p:nvCxnSpPr>
        <p:spPr>
          <a:xfrm flipH="1">
            <a:off x="3550920" y="4469456"/>
            <a:ext cx="716280" cy="224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3A93330F-0879-4CCD-864A-BE23B54AC8B9}"/>
              </a:ext>
            </a:extLst>
          </p:cNvPr>
          <p:cNvSpPr/>
          <p:nvPr/>
        </p:nvSpPr>
        <p:spPr>
          <a:xfrm>
            <a:off x="534284" y="4392330"/>
            <a:ext cx="3016636" cy="830997"/>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zh-CN" altLang="en-US" dirty="0"/>
              <a:t>定理三：说明了</a:t>
            </a:r>
            <a:r>
              <a:rPr lang="en-US" altLang="zh-CN" dirty="0"/>
              <a:t>LPB</a:t>
            </a:r>
            <a:r>
              <a:rPr lang="zh-CN" altLang="en-US" dirty="0"/>
              <a:t>和</a:t>
            </a:r>
            <a:r>
              <a:rPr lang="en-US" altLang="zh-CN" dirty="0"/>
              <a:t>LRB</a:t>
            </a:r>
            <a:r>
              <a:rPr lang="zh-CN" altLang="en-US" dirty="0"/>
              <a:t>最优分配方案之间的关系。</a:t>
            </a:r>
          </a:p>
          <a:p>
            <a:pPr algn="ctr"/>
            <a:endParaRPr lang="zh-CN" altLang="en-US" dirty="0"/>
          </a:p>
        </p:txBody>
      </p:sp>
      <p:cxnSp>
        <p:nvCxnSpPr>
          <p:cNvPr id="23" name="直接箭头连接符 22">
            <a:extLst>
              <a:ext uri="{FF2B5EF4-FFF2-40B4-BE49-F238E27FC236}">
                <a16:creationId xmlns:a16="http://schemas.microsoft.com/office/drawing/2014/main" id="{BC38204D-DE15-4317-AFC3-DBE408DEEAEB}"/>
              </a:ext>
            </a:extLst>
          </p:cNvPr>
          <p:cNvCxnSpPr/>
          <p:nvPr/>
        </p:nvCxnSpPr>
        <p:spPr>
          <a:xfrm>
            <a:off x="7528560" y="3535680"/>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F72CEB6B-B7F5-4D39-8A6A-17385DD8DC85}"/>
              </a:ext>
            </a:extLst>
          </p:cNvPr>
          <p:cNvSpPr/>
          <p:nvPr/>
        </p:nvSpPr>
        <p:spPr>
          <a:xfrm>
            <a:off x="8214360" y="3300324"/>
            <a:ext cx="2133600" cy="4206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LRB</a:t>
            </a:r>
            <a:r>
              <a:rPr lang="zh-CN" altLang="en-US" dirty="0"/>
              <a:t>的成本分配</a:t>
            </a:r>
          </a:p>
        </p:txBody>
      </p:sp>
      <p:sp>
        <p:nvSpPr>
          <p:cNvPr id="25" name="矩形 24">
            <a:extLst>
              <a:ext uri="{FF2B5EF4-FFF2-40B4-BE49-F238E27FC236}">
                <a16:creationId xmlns:a16="http://schemas.microsoft.com/office/drawing/2014/main" id="{5F53DCCD-3441-473F-9BDF-BD892C858D60}"/>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8F82AEED-48EC-4207-8E63-D716E2DF16AD}"/>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cxnSp>
        <p:nvCxnSpPr>
          <p:cNvPr id="9" name="直接连接符 8">
            <a:extLst>
              <a:ext uri="{FF2B5EF4-FFF2-40B4-BE49-F238E27FC236}">
                <a16:creationId xmlns:a16="http://schemas.microsoft.com/office/drawing/2014/main" id="{70406FF3-3006-44F4-B461-14DF7CC0E5CE}"/>
              </a:ext>
            </a:extLst>
          </p:cNvPr>
          <p:cNvCxnSpPr/>
          <p:nvPr/>
        </p:nvCxnSpPr>
        <p:spPr>
          <a:xfrm>
            <a:off x="6007100" y="1727524"/>
            <a:ext cx="34417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822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3181768" cy="523220"/>
          </a:xfrm>
          <a:prstGeom prst="rect">
            <a:avLst/>
          </a:prstGeom>
          <a:noFill/>
        </p:spPr>
        <p:txBody>
          <a:bodyPr wrap="none" rtlCol="0">
            <a:spAutoFit/>
          </a:bodyPr>
          <a:lstStyle/>
          <a:p>
            <a:pPr>
              <a:spcBef>
                <a:spcPts val="1200"/>
              </a:spcBef>
              <a:spcAft>
                <a:spcPts val="1200"/>
              </a:spcAft>
            </a:pPr>
            <a:r>
              <a:rPr lang="en-US" altLang="zh-CN" sz="2800" dirty="0"/>
              <a:t>The UFL game-LRB</a:t>
            </a:r>
            <a:endParaRPr lang="zh-CN" altLang="en-US" sz="2800" dirty="0"/>
          </a:p>
        </p:txBody>
      </p:sp>
      <p:pic>
        <p:nvPicPr>
          <p:cNvPr id="2" name="图片 1">
            <a:extLst>
              <a:ext uri="{FF2B5EF4-FFF2-40B4-BE49-F238E27FC236}">
                <a16:creationId xmlns:a16="http://schemas.microsoft.com/office/drawing/2014/main" id="{201E92F3-3FB0-4045-9CD6-B5B3306E7EE3}"/>
              </a:ext>
            </a:extLst>
          </p:cNvPr>
          <p:cNvPicPr>
            <a:picLocks noChangeAspect="1"/>
          </p:cNvPicPr>
          <p:nvPr/>
        </p:nvPicPr>
        <p:blipFill>
          <a:blip r:embed="rId3"/>
          <a:stretch>
            <a:fillRect/>
          </a:stretch>
        </p:blipFill>
        <p:spPr>
          <a:xfrm>
            <a:off x="2607129" y="1555770"/>
            <a:ext cx="6977742" cy="3137968"/>
          </a:xfrm>
          <a:prstGeom prst="rect">
            <a:avLst/>
          </a:prstGeom>
          <a:scene3d>
            <a:camera prst="perspectiveFront"/>
            <a:lightRig rig="threePt" dir="t"/>
          </a:scene3d>
        </p:spPr>
      </p:pic>
      <p:sp>
        <p:nvSpPr>
          <p:cNvPr id="5" name="矩形: 圆角 4">
            <a:extLst>
              <a:ext uri="{FF2B5EF4-FFF2-40B4-BE49-F238E27FC236}">
                <a16:creationId xmlns:a16="http://schemas.microsoft.com/office/drawing/2014/main" id="{E0198838-D801-441C-B2F2-D9AAD45CF8FA}"/>
              </a:ext>
            </a:extLst>
          </p:cNvPr>
          <p:cNvSpPr/>
          <p:nvPr/>
        </p:nvSpPr>
        <p:spPr>
          <a:xfrm>
            <a:off x="2667000" y="4069080"/>
            <a:ext cx="6416040" cy="24384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0EBCA84D-BCEC-470D-BC07-94B46E1B34A1}"/>
              </a:ext>
            </a:extLst>
          </p:cNvPr>
          <p:cNvCxnSpPr>
            <a:cxnSpLocks/>
          </p:cNvCxnSpPr>
          <p:nvPr/>
        </p:nvCxnSpPr>
        <p:spPr>
          <a:xfrm>
            <a:off x="5875020" y="4348604"/>
            <a:ext cx="0" cy="345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9504C1C7-6EBC-460D-AD40-207E987C87EC}"/>
              </a:ext>
            </a:extLst>
          </p:cNvPr>
          <p:cNvSpPr/>
          <p:nvPr/>
        </p:nvSpPr>
        <p:spPr>
          <a:xfrm>
            <a:off x="2233204" y="4858344"/>
            <a:ext cx="7505154" cy="49281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highlight>
                  <a:srgbClr val="FFFF00"/>
                </a:highlight>
              </a:rPr>
              <a:t>＃举例表明，</a:t>
            </a:r>
            <a:r>
              <a:rPr lang="en-US" altLang="zh-CN" dirty="0">
                <a:highlight>
                  <a:srgbClr val="FFFF00"/>
                </a:highlight>
              </a:rPr>
              <a:t>LPB</a:t>
            </a:r>
            <a:r>
              <a:rPr lang="zh-CN" altLang="en-US" dirty="0">
                <a:highlight>
                  <a:srgbClr val="FFFF00"/>
                </a:highlight>
              </a:rPr>
              <a:t>求解器可能遗漏某些最优解，</a:t>
            </a:r>
            <a:r>
              <a:rPr lang="en-US" altLang="zh-CN" dirty="0">
                <a:highlight>
                  <a:srgbClr val="FFFF00"/>
                </a:highlight>
              </a:rPr>
              <a:t>LRB</a:t>
            </a:r>
            <a:r>
              <a:rPr lang="zh-CN" altLang="en-US" dirty="0">
                <a:highlight>
                  <a:srgbClr val="FFFF00"/>
                </a:highlight>
              </a:rPr>
              <a:t>的解可能被排除在外</a:t>
            </a:r>
          </a:p>
        </p:txBody>
      </p:sp>
      <p:sp>
        <p:nvSpPr>
          <p:cNvPr id="12" name="矩形 11">
            <a:extLst>
              <a:ext uri="{FF2B5EF4-FFF2-40B4-BE49-F238E27FC236}">
                <a16:creationId xmlns:a16="http://schemas.microsoft.com/office/drawing/2014/main" id="{D50F1A08-9313-4760-8893-CB13968CC210}"/>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E501359-F464-4FC8-94A8-96FB1B7E9D28}"/>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240326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dirty="0">
                <a:latin typeface="+mj-lt"/>
                <a:ea typeface="+mn-ea"/>
              </a:rPr>
              <a:t>Author's Profile</a:t>
            </a:r>
            <a:endParaRPr lang="zh-CN" altLang="en-US" sz="3200" dirty="0">
              <a:latin typeface="+mj-lt"/>
              <a:ea typeface="+mn-ea"/>
            </a:endParaRPr>
          </a:p>
        </p:txBody>
      </p:sp>
      <p:pic>
        <p:nvPicPr>
          <p:cNvPr id="2" name="图片 1">
            <a:extLst>
              <a:ext uri="{FF2B5EF4-FFF2-40B4-BE49-F238E27FC236}">
                <a16:creationId xmlns:a16="http://schemas.microsoft.com/office/drawing/2014/main" id="{59CD8F2E-EE9D-42BA-AE3C-D8B2A48D2D90}"/>
              </a:ext>
            </a:extLst>
          </p:cNvPr>
          <p:cNvPicPr>
            <a:picLocks/>
          </p:cNvPicPr>
          <p:nvPr/>
        </p:nvPicPr>
        <p:blipFill>
          <a:blip r:embed="rId3">
            <a:alphaModFix amt="54000"/>
          </a:blip>
          <a:stretch>
            <a:fillRect/>
          </a:stretch>
        </p:blipFill>
        <p:spPr>
          <a:xfrm>
            <a:off x="3921122" y="1768577"/>
            <a:ext cx="2194560" cy="1546347"/>
          </a:xfrm>
          <a:prstGeom prst="rect">
            <a:avLst/>
          </a:prstGeom>
          <a:solidFill>
            <a:schemeClr val="bg1"/>
          </a:solidFill>
        </p:spPr>
      </p:pic>
      <p:pic>
        <p:nvPicPr>
          <p:cNvPr id="4" name="图片 3">
            <a:extLst>
              <a:ext uri="{FF2B5EF4-FFF2-40B4-BE49-F238E27FC236}">
                <a16:creationId xmlns:a16="http://schemas.microsoft.com/office/drawing/2014/main" id="{BC675B5F-0FCE-4525-BC92-362B676DC652}"/>
              </a:ext>
            </a:extLst>
          </p:cNvPr>
          <p:cNvPicPr>
            <a:picLocks/>
          </p:cNvPicPr>
          <p:nvPr/>
        </p:nvPicPr>
        <p:blipFill>
          <a:blip r:embed="rId4"/>
          <a:stretch>
            <a:fillRect/>
          </a:stretch>
        </p:blipFill>
        <p:spPr>
          <a:xfrm>
            <a:off x="400723" y="1685065"/>
            <a:ext cx="3434786" cy="1805961"/>
          </a:xfrm>
          <a:prstGeom prst="rect">
            <a:avLst/>
          </a:prstGeom>
        </p:spPr>
      </p:pic>
      <p:pic>
        <p:nvPicPr>
          <p:cNvPr id="5" name="图片 4">
            <a:extLst>
              <a:ext uri="{FF2B5EF4-FFF2-40B4-BE49-F238E27FC236}">
                <a16:creationId xmlns:a16="http://schemas.microsoft.com/office/drawing/2014/main" id="{2378473A-237C-4F43-9A33-B98B2DB30400}"/>
              </a:ext>
            </a:extLst>
          </p:cNvPr>
          <p:cNvPicPr>
            <a:picLocks/>
          </p:cNvPicPr>
          <p:nvPr/>
        </p:nvPicPr>
        <p:blipFill>
          <a:blip r:embed="rId5"/>
          <a:stretch>
            <a:fillRect/>
          </a:stretch>
        </p:blipFill>
        <p:spPr>
          <a:xfrm>
            <a:off x="390487" y="3801154"/>
            <a:ext cx="5695278" cy="2116550"/>
          </a:xfrm>
          <a:prstGeom prst="rect">
            <a:avLst/>
          </a:prstGeom>
        </p:spPr>
      </p:pic>
      <p:sp>
        <p:nvSpPr>
          <p:cNvPr id="7" name="矩形 6">
            <a:extLst>
              <a:ext uri="{FF2B5EF4-FFF2-40B4-BE49-F238E27FC236}">
                <a16:creationId xmlns:a16="http://schemas.microsoft.com/office/drawing/2014/main" id="{356E7E8D-0C11-491C-8C63-F399BB98237D}"/>
              </a:ext>
            </a:extLst>
          </p:cNvPr>
          <p:cNvSpPr/>
          <p:nvPr/>
        </p:nvSpPr>
        <p:spPr>
          <a:xfrm>
            <a:off x="573864" y="1082550"/>
            <a:ext cx="1429789"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齐向彤</a:t>
            </a:r>
          </a:p>
        </p:txBody>
      </p:sp>
      <p:pic>
        <p:nvPicPr>
          <p:cNvPr id="8" name="图片 7">
            <a:extLst>
              <a:ext uri="{FF2B5EF4-FFF2-40B4-BE49-F238E27FC236}">
                <a16:creationId xmlns:a16="http://schemas.microsoft.com/office/drawing/2014/main" id="{6451E107-55A8-4A38-8804-A5330870D456}"/>
              </a:ext>
            </a:extLst>
          </p:cNvPr>
          <p:cNvPicPr>
            <a:picLocks/>
          </p:cNvPicPr>
          <p:nvPr/>
        </p:nvPicPr>
        <p:blipFill>
          <a:blip r:embed="rId6"/>
          <a:stretch>
            <a:fillRect/>
          </a:stretch>
        </p:blipFill>
        <p:spPr>
          <a:xfrm>
            <a:off x="6375862" y="1676632"/>
            <a:ext cx="5594464" cy="1730236"/>
          </a:xfrm>
          <a:prstGeom prst="rect">
            <a:avLst/>
          </a:prstGeom>
        </p:spPr>
      </p:pic>
      <p:pic>
        <p:nvPicPr>
          <p:cNvPr id="12" name="图片 11">
            <a:extLst>
              <a:ext uri="{FF2B5EF4-FFF2-40B4-BE49-F238E27FC236}">
                <a16:creationId xmlns:a16="http://schemas.microsoft.com/office/drawing/2014/main" id="{D16B2C70-E2F4-44AE-BE0E-88506FCBC7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5862" y="3646293"/>
            <a:ext cx="5594464" cy="1335741"/>
          </a:xfrm>
          <a:prstGeom prst="rect">
            <a:avLst/>
          </a:prstGeom>
        </p:spPr>
      </p:pic>
      <p:pic>
        <p:nvPicPr>
          <p:cNvPr id="14" name="图片 13">
            <a:extLst>
              <a:ext uri="{FF2B5EF4-FFF2-40B4-BE49-F238E27FC236}">
                <a16:creationId xmlns:a16="http://schemas.microsoft.com/office/drawing/2014/main" id="{3850A5A2-06A9-4D32-BD3A-B268BD8089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2357" y="4982034"/>
            <a:ext cx="5481473" cy="1023365"/>
          </a:xfrm>
          <a:prstGeom prst="rect">
            <a:avLst/>
          </a:prstGeom>
        </p:spPr>
      </p:pic>
      <p:cxnSp>
        <p:nvCxnSpPr>
          <p:cNvPr id="18" name="直接连接符 17">
            <a:extLst>
              <a:ext uri="{FF2B5EF4-FFF2-40B4-BE49-F238E27FC236}">
                <a16:creationId xmlns:a16="http://schemas.microsoft.com/office/drawing/2014/main" id="{1AAD4FAF-474A-4291-9043-957CEDD3C3F1}"/>
              </a:ext>
            </a:extLst>
          </p:cNvPr>
          <p:cNvCxnSpPr/>
          <p:nvPr/>
        </p:nvCxnSpPr>
        <p:spPr>
          <a:xfrm>
            <a:off x="6201295" y="623455"/>
            <a:ext cx="0" cy="580228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718CCAA-1D24-4DD3-8A31-D31A9161F889}"/>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文献汇报</a:t>
            </a:r>
          </a:p>
        </p:txBody>
      </p:sp>
      <p:sp>
        <p:nvSpPr>
          <p:cNvPr id="15" name="文本框 14">
            <a:extLst>
              <a:ext uri="{FF2B5EF4-FFF2-40B4-BE49-F238E27FC236}">
                <a16:creationId xmlns:a16="http://schemas.microsoft.com/office/drawing/2014/main" id="{4B489369-3E99-4515-9251-61A7B470D2CC}"/>
              </a:ext>
            </a:extLst>
          </p:cNvPr>
          <p:cNvSpPr txBox="1"/>
          <p:nvPr/>
        </p:nvSpPr>
        <p:spPr>
          <a:xfrm>
            <a:off x="3777031" y="1074116"/>
            <a:ext cx="6101080" cy="584775"/>
          </a:xfrm>
          <a:prstGeom prst="rect">
            <a:avLst/>
          </a:prstGeom>
          <a:noFill/>
        </p:spPr>
        <p:txBody>
          <a:bodyPr wrap="square">
            <a:spAutoFit/>
          </a:bodyPr>
          <a:lstStyle/>
          <a:p>
            <a:pPr algn="ctr"/>
            <a:r>
              <a:rPr lang="zh-CN" altLang="en-US" sz="3200" b="1" dirty="0">
                <a:ln w="9525">
                  <a:solidFill>
                    <a:schemeClr val="bg1"/>
                  </a:solidFill>
                  <a:prstDash val="solid"/>
                </a:ln>
                <a:effectLst>
                  <a:outerShdw blurRad="12700" dist="38100" dir="2700000" algn="tl" rotWithShape="0">
                    <a:schemeClr val="bg1">
                      <a:lumMod val="50000"/>
                    </a:schemeClr>
                  </a:outerShdw>
                </a:effectLst>
              </a:rPr>
              <a:t>徐宙</a:t>
            </a:r>
            <a:endParaRPr lang="zh-CN" alt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289439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2822696" cy="523220"/>
          </a:xfrm>
          <a:prstGeom prst="rect">
            <a:avLst/>
          </a:prstGeom>
          <a:noFill/>
        </p:spPr>
        <p:txBody>
          <a:bodyPr wrap="none" rtlCol="0">
            <a:spAutoFit/>
          </a:bodyPr>
          <a:lstStyle/>
          <a:p>
            <a:pPr>
              <a:spcBef>
                <a:spcPts val="1200"/>
              </a:spcBef>
              <a:spcAft>
                <a:spcPts val="1200"/>
              </a:spcAft>
            </a:pPr>
            <a:r>
              <a:rPr lang="en-US" altLang="zh-CN" sz="2800" dirty="0"/>
              <a:t>The NLCFL game</a:t>
            </a:r>
            <a:endParaRPr lang="zh-CN" altLang="en-US" sz="2800" dirty="0"/>
          </a:p>
        </p:txBody>
      </p:sp>
      <p:pic>
        <p:nvPicPr>
          <p:cNvPr id="5" name="图片 4">
            <a:extLst>
              <a:ext uri="{FF2B5EF4-FFF2-40B4-BE49-F238E27FC236}">
                <a16:creationId xmlns:a16="http://schemas.microsoft.com/office/drawing/2014/main" id="{B3B5A809-4529-46AD-B035-C7E78B337987}"/>
              </a:ext>
            </a:extLst>
          </p:cNvPr>
          <p:cNvPicPr>
            <a:picLocks noChangeAspect="1"/>
          </p:cNvPicPr>
          <p:nvPr/>
        </p:nvPicPr>
        <p:blipFill>
          <a:blip r:embed="rId3"/>
          <a:stretch>
            <a:fillRect/>
          </a:stretch>
        </p:blipFill>
        <p:spPr>
          <a:xfrm>
            <a:off x="1638300" y="1267740"/>
            <a:ext cx="8915399" cy="4813285"/>
          </a:xfrm>
          <a:prstGeom prst="rect">
            <a:avLst/>
          </a:prstGeom>
          <a:scene3d>
            <a:camera prst="perspectiveFront"/>
            <a:lightRig rig="threePt" dir="t"/>
          </a:scene3d>
        </p:spPr>
      </p:pic>
      <p:cxnSp>
        <p:nvCxnSpPr>
          <p:cNvPr id="7" name="直接连接符 6">
            <a:extLst>
              <a:ext uri="{FF2B5EF4-FFF2-40B4-BE49-F238E27FC236}">
                <a16:creationId xmlns:a16="http://schemas.microsoft.com/office/drawing/2014/main" id="{2CEECE26-0F7D-4515-A17A-7D5F92CFA087}"/>
              </a:ext>
            </a:extLst>
          </p:cNvPr>
          <p:cNvCxnSpPr/>
          <p:nvPr/>
        </p:nvCxnSpPr>
        <p:spPr>
          <a:xfrm>
            <a:off x="1638300" y="2971800"/>
            <a:ext cx="406146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FC374CC-D9A7-4E1A-8AF7-52D20190A348}"/>
              </a:ext>
            </a:extLst>
          </p:cNvPr>
          <p:cNvCxnSpPr/>
          <p:nvPr/>
        </p:nvCxnSpPr>
        <p:spPr>
          <a:xfrm>
            <a:off x="1638300" y="3307080"/>
            <a:ext cx="45796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EE406CA-3FB0-4154-9C21-1E947B8AFA2C}"/>
              </a:ext>
            </a:extLst>
          </p:cNvPr>
          <p:cNvCxnSpPr/>
          <p:nvPr/>
        </p:nvCxnSpPr>
        <p:spPr>
          <a:xfrm>
            <a:off x="1638300" y="4754880"/>
            <a:ext cx="4191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4904861-7295-4F88-BA0D-DFCBFC6A6811}"/>
              </a:ext>
            </a:extLst>
          </p:cNvPr>
          <p:cNvCxnSpPr/>
          <p:nvPr/>
        </p:nvCxnSpPr>
        <p:spPr>
          <a:xfrm>
            <a:off x="3368040" y="5135880"/>
            <a:ext cx="3429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813F0A-556C-4D35-A4DA-9ED49320368A}"/>
              </a:ext>
            </a:extLst>
          </p:cNvPr>
          <p:cNvCxnSpPr/>
          <p:nvPr/>
        </p:nvCxnSpPr>
        <p:spPr>
          <a:xfrm>
            <a:off x="3520440" y="5547360"/>
            <a:ext cx="46177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2AE23CA-1184-4292-BAAE-99211CA2E16C}"/>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0F09D856-4500-4BEB-B81F-41DCB809207F}"/>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4049539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2822696" cy="523220"/>
          </a:xfrm>
          <a:prstGeom prst="rect">
            <a:avLst/>
          </a:prstGeom>
          <a:noFill/>
        </p:spPr>
        <p:txBody>
          <a:bodyPr wrap="none" rtlCol="0">
            <a:spAutoFit/>
          </a:bodyPr>
          <a:lstStyle/>
          <a:p>
            <a:pPr>
              <a:spcBef>
                <a:spcPts val="1200"/>
              </a:spcBef>
              <a:spcAft>
                <a:spcPts val="1200"/>
              </a:spcAft>
            </a:pPr>
            <a:r>
              <a:rPr lang="en-US" altLang="zh-CN" sz="2800" dirty="0"/>
              <a:t>The NLCFL game</a:t>
            </a:r>
            <a:endParaRPr lang="zh-CN" altLang="en-US" sz="2800" dirty="0"/>
          </a:p>
        </p:txBody>
      </p:sp>
      <p:sp>
        <p:nvSpPr>
          <p:cNvPr id="5" name="文本框 4">
            <a:extLst>
              <a:ext uri="{FF2B5EF4-FFF2-40B4-BE49-F238E27FC236}">
                <a16:creationId xmlns:a16="http://schemas.microsoft.com/office/drawing/2014/main" id="{2AA068FE-2755-465F-8A0C-5ECBC5FB88ED}"/>
              </a:ext>
            </a:extLst>
          </p:cNvPr>
          <p:cNvSpPr txBox="1"/>
          <p:nvPr/>
        </p:nvSpPr>
        <p:spPr>
          <a:xfrm>
            <a:off x="1055370" y="1377684"/>
            <a:ext cx="6103620" cy="461665"/>
          </a:xfrm>
          <a:prstGeom prst="rect">
            <a:avLst/>
          </a:prstGeom>
          <a:noFill/>
        </p:spPr>
        <p:txBody>
          <a:bodyPr wrap="square">
            <a:spAutoFit/>
          </a:bodyPr>
          <a:lstStyle/>
          <a:p>
            <a:r>
              <a:rPr lang="en-US" altLang="zh-CN" sz="2400" dirty="0"/>
              <a:t>Definition of</a:t>
            </a:r>
            <a:r>
              <a:rPr lang="zh-CN" altLang="en-US" sz="2400" dirty="0"/>
              <a:t> </a:t>
            </a:r>
            <a:r>
              <a:rPr lang="en-US" altLang="zh-CN" sz="2400" dirty="0"/>
              <a:t>NCUFL</a:t>
            </a:r>
            <a:endParaRPr lang="zh-CN" altLang="en-US" sz="2400" dirty="0"/>
          </a:p>
        </p:txBody>
      </p:sp>
      <p:pic>
        <p:nvPicPr>
          <p:cNvPr id="6" name="图片 5">
            <a:extLst>
              <a:ext uri="{FF2B5EF4-FFF2-40B4-BE49-F238E27FC236}">
                <a16:creationId xmlns:a16="http://schemas.microsoft.com/office/drawing/2014/main" id="{F713CA72-D8AA-49FA-A553-D9C22D9E30B0}"/>
              </a:ext>
            </a:extLst>
          </p:cNvPr>
          <p:cNvPicPr>
            <a:picLocks noChangeAspect="1"/>
          </p:cNvPicPr>
          <p:nvPr/>
        </p:nvPicPr>
        <p:blipFill>
          <a:blip r:embed="rId3"/>
          <a:stretch>
            <a:fillRect/>
          </a:stretch>
        </p:blipFill>
        <p:spPr>
          <a:xfrm>
            <a:off x="3891132" y="1038585"/>
            <a:ext cx="6625590" cy="2887685"/>
          </a:xfrm>
          <a:prstGeom prst="rect">
            <a:avLst/>
          </a:prstGeom>
          <a:scene3d>
            <a:camera prst="perspectiveFront"/>
            <a:lightRig rig="threePt" dir="t"/>
          </a:scene3d>
        </p:spPr>
      </p:pic>
      <p:cxnSp>
        <p:nvCxnSpPr>
          <p:cNvPr id="8" name="直接箭头连接符 7">
            <a:extLst>
              <a:ext uri="{FF2B5EF4-FFF2-40B4-BE49-F238E27FC236}">
                <a16:creationId xmlns:a16="http://schemas.microsoft.com/office/drawing/2014/main" id="{DF1D50B8-8844-4DBD-B34E-33E7D4DC0CF6}"/>
              </a:ext>
            </a:extLst>
          </p:cNvPr>
          <p:cNvCxnSpPr>
            <a:cxnSpLocks/>
          </p:cNvCxnSpPr>
          <p:nvPr/>
        </p:nvCxnSpPr>
        <p:spPr>
          <a:xfrm flipH="1">
            <a:off x="4151179" y="2445505"/>
            <a:ext cx="3933643" cy="170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D14CE9CC-2E90-497B-BCBF-90DC2F6F61EF}"/>
              </a:ext>
            </a:extLst>
          </p:cNvPr>
          <p:cNvSpPr/>
          <p:nvPr/>
        </p:nvSpPr>
        <p:spPr>
          <a:xfrm>
            <a:off x="1936442" y="2324361"/>
            <a:ext cx="2170738" cy="61664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二次函数模拟运营成本的规模经济</a:t>
            </a:r>
          </a:p>
        </p:txBody>
      </p:sp>
      <p:pic>
        <p:nvPicPr>
          <p:cNvPr id="13" name="图片 12">
            <a:extLst>
              <a:ext uri="{FF2B5EF4-FFF2-40B4-BE49-F238E27FC236}">
                <a16:creationId xmlns:a16="http://schemas.microsoft.com/office/drawing/2014/main" id="{2773B758-BB8B-4C89-A8FD-D0512B9820F4}"/>
              </a:ext>
            </a:extLst>
          </p:cNvPr>
          <p:cNvPicPr>
            <a:picLocks noChangeAspect="1"/>
          </p:cNvPicPr>
          <p:nvPr/>
        </p:nvPicPr>
        <p:blipFill>
          <a:blip r:embed="rId4"/>
          <a:stretch>
            <a:fillRect/>
          </a:stretch>
        </p:blipFill>
        <p:spPr>
          <a:xfrm>
            <a:off x="4583540" y="3472051"/>
            <a:ext cx="5796022" cy="2378715"/>
          </a:xfrm>
          <a:prstGeom prst="rect">
            <a:avLst/>
          </a:prstGeom>
          <a:scene3d>
            <a:camera prst="perspectiveFront"/>
            <a:lightRig rig="threePt" dir="t"/>
          </a:scene3d>
        </p:spPr>
      </p:pic>
      <p:cxnSp>
        <p:nvCxnSpPr>
          <p:cNvPr id="15" name="直接连接符 14">
            <a:extLst>
              <a:ext uri="{FF2B5EF4-FFF2-40B4-BE49-F238E27FC236}">
                <a16:creationId xmlns:a16="http://schemas.microsoft.com/office/drawing/2014/main" id="{FEA283C2-D856-46AE-B2DB-85FBD3F2498E}"/>
              </a:ext>
            </a:extLst>
          </p:cNvPr>
          <p:cNvCxnSpPr/>
          <p:nvPr/>
        </p:nvCxnSpPr>
        <p:spPr>
          <a:xfrm>
            <a:off x="4800600" y="1839349"/>
            <a:ext cx="635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弧形 20">
            <a:extLst>
              <a:ext uri="{FF2B5EF4-FFF2-40B4-BE49-F238E27FC236}">
                <a16:creationId xmlns:a16="http://schemas.microsoft.com/office/drawing/2014/main" id="{0ABEFDAE-6D23-4975-B2AD-7F54BBC3D2CF}"/>
              </a:ext>
            </a:extLst>
          </p:cNvPr>
          <p:cNvSpPr/>
          <p:nvPr/>
        </p:nvSpPr>
        <p:spPr>
          <a:xfrm>
            <a:off x="5016648" y="776975"/>
            <a:ext cx="5362914" cy="1547383"/>
          </a:xfrm>
          <a:prstGeom prst="arc">
            <a:avLst>
              <a:gd name="adj1" fmla="val 11155668"/>
              <a:gd name="adj2" fmla="val 2089988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E585BBC0-6312-49E2-A74A-1FB0326972A9}"/>
              </a:ext>
            </a:extLst>
          </p:cNvPr>
          <p:cNvSpPr/>
          <p:nvPr/>
        </p:nvSpPr>
        <p:spPr>
          <a:xfrm>
            <a:off x="9753600" y="1007234"/>
            <a:ext cx="1888638" cy="69964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局中人由设施集和顾客集组成</a:t>
            </a:r>
          </a:p>
        </p:txBody>
      </p:sp>
      <p:cxnSp>
        <p:nvCxnSpPr>
          <p:cNvPr id="24" name="直接箭头连接符 23">
            <a:extLst>
              <a:ext uri="{FF2B5EF4-FFF2-40B4-BE49-F238E27FC236}">
                <a16:creationId xmlns:a16="http://schemas.microsoft.com/office/drawing/2014/main" id="{1E89E2B0-4520-40DC-88CF-9CC757AA2D06}"/>
              </a:ext>
            </a:extLst>
          </p:cNvPr>
          <p:cNvCxnSpPr/>
          <p:nvPr/>
        </p:nvCxnSpPr>
        <p:spPr>
          <a:xfrm>
            <a:off x="6522720" y="4282440"/>
            <a:ext cx="3550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B72CB8B5-76CC-4915-8A74-3A824A7DC288}"/>
              </a:ext>
            </a:extLst>
          </p:cNvPr>
          <p:cNvCxnSpPr>
            <a:cxnSpLocks/>
          </p:cNvCxnSpPr>
          <p:nvPr/>
        </p:nvCxnSpPr>
        <p:spPr>
          <a:xfrm flipH="1">
            <a:off x="5435600" y="3926270"/>
            <a:ext cx="934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A75528F0-C662-40B6-A55D-E3517DC31F88}"/>
              </a:ext>
            </a:extLst>
          </p:cNvPr>
          <p:cNvSpPr/>
          <p:nvPr/>
        </p:nvSpPr>
        <p:spPr>
          <a:xfrm>
            <a:off x="3634899" y="3653793"/>
            <a:ext cx="1744980" cy="6166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容量限制</a:t>
            </a:r>
          </a:p>
        </p:txBody>
      </p:sp>
      <p:cxnSp>
        <p:nvCxnSpPr>
          <p:cNvPr id="29" name="直接连接符 28">
            <a:extLst>
              <a:ext uri="{FF2B5EF4-FFF2-40B4-BE49-F238E27FC236}">
                <a16:creationId xmlns:a16="http://schemas.microsoft.com/office/drawing/2014/main" id="{5A4916AD-5A7C-40E0-A0B6-C8CEF0A06F63}"/>
              </a:ext>
            </a:extLst>
          </p:cNvPr>
          <p:cNvCxnSpPr/>
          <p:nvPr/>
        </p:nvCxnSpPr>
        <p:spPr>
          <a:xfrm>
            <a:off x="6522720" y="4782554"/>
            <a:ext cx="2011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4434404-03C6-4851-B159-726E1F8FCAEA}"/>
              </a:ext>
            </a:extLst>
          </p:cNvPr>
          <p:cNvCxnSpPr>
            <a:cxnSpLocks/>
            <a:endCxn id="32" idx="6"/>
          </p:cNvCxnSpPr>
          <p:nvPr/>
        </p:nvCxnSpPr>
        <p:spPr>
          <a:xfrm flipH="1">
            <a:off x="5585619" y="4661408"/>
            <a:ext cx="784702" cy="470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20083291-D3F2-4FA0-8895-C8BA88590589}"/>
              </a:ext>
            </a:extLst>
          </p:cNvPr>
          <p:cNvSpPr/>
          <p:nvPr/>
        </p:nvSpPr>
        <p:spPr>
          <a:xfrm>
            <a:off x="2716738" y="4782555"/>
            <a:ext cx="2868881" cy="69776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设施存在于联盟中，才能服务顾客</a:t>
            </a:r>
          </a:p>
        </p:txBody>
      </p:sp>
      <p:sp>
        <p:nvSpPr>
          <p:cNvPr id="37" name="矩形 36">
            <a:extLst>
              <a:ext uri="{FF2B5EF4-FFF2-40B4-BE49-F238E27FC236}">
                <a16:creationId xmlns:a16="http://schemas.microsoft.com/office/drawing/2014/main" id="{78603EF5-E83A-4A08-86F4-C4216A31DAF4}"/>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9CBE568C-47A3-42CE-8F8E-06F581203098}"/>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2214647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2822696" cy="523220"/>
          </a:xfrm>
          <a:prstGeom prst="rect">
            <a:avLst/>
          </a:prstGeom>
          <a:noFill/>
        </p:spPr>
        <p:txBody>
          <a:bodyPr wrap="none" rtlCol="0">
            <a:spAutoFit/>
          </a:bodyPr>
          <a:lstStyle/>
          <a:p>
            <a:pPr>
              <a:spcBef>
                <a:spcPts val="1200"/>
              </a:spcBef>
              <a:spcAft>
                <a:spcPts val="1200"/>
              </a:spcAft>
            </a:pPr>
            <a:r>
              <a:rPr lang="en-US" altLang="zh-CN" sz="2800" dirty="0"/>
              <a:t>The NLCFL game</a:t>
            </a:r>
            <a:endParaRPr lang="zh-CN" altLang="en-US" sz="2800" dirty="0"/>
          </a:p>
        </p:txBody>
      </p:sp>
      <p:pic>
        <p:nvPicPr>
          <p:cNvPr id="2" name="图片 1">
            <a:extLst>
              <a:ext uri="{FF2B5EF4-FFF2-40B4-BE49-F238E27FC236}">
                <a16:creationId xmlns:a16="http://schemas.microsoft.com/office/drawing/2014/main" id="{B5863283-12CD-44D0-8E03-7A66CA631247}"/>
              </a:ext>
            </a:extLst>
          </p:cNvPr>
          <p:cNvPicPr>
            <a:picLocks noChangeAspect="1"/>
          </p:cNvPicPr>
          <p:nvPr/>
        </p:nvPicPr>
        <p:blipFill>
          <a:blip r:embed="rId3"/>
          <a:stretch>
            <a:fillRect/>
          </a:stretch>
        </p:blipFill>
        <p:spPr>
          <a:xfrm>
            <a:off x="4648200" y="1988276"/>
            <a:ext cx="3479837" cy="523221"/>
          </a:xfrm>
          <a:prstGeom prst="rect">
            <a:avLst/>
          </a:prstGeom>
          <a:scene3d>
            <a:camera prst="perspectiveFront"/>
            <a:lightRig rig="threePt" dir="t"/>
          </a:scene3d>
        </p:spPr>
      </p:pic>
      <p:pic>
        <p:nvPicPr>
          <p:cNvPr id="5" name="图片 4">
            <a:extLst>
              <a:ext uri="{FF2B5EF4-FFF2-40B4-BE49-F238E27FC236}">
                <a16:creationId xmlns:a16="http://schemas.microsoft.com/office/drawing/2014/main" id="{B879ED10-73E3-4F49-8721-DF2F5C3CD2EF}"/>
              </a:ext>
            </a:extLst>
          </p:cNvPr>
          <p:cNvPicPr>
            <a:picLocks noChangeAspect="1"/>
          </p:cNvPicPr>
          <p:nvPr/>
        </p:nvPicPr>
        <p:blipFill>
          <a:blip r:embed="rId4"/>
          <a:stretch>
            <a:fillRect/>
          </a:stretch>
        </p:blipFill>
        <p:spPr>
          <a:xfrm>
            <a:off x="1861293" y="1215284"/>
            <a:ext cx="6444262" cy="797152"/>
          </a:xfrm>
          <a:prstGeom prst="rect">
            <a:avLst/>
          </a:prstGeom>
          <a:scene3d>
            <a:camera prst="perspectiveFront"/>
            <a:lightRig rig="threePt" dir="t"/>
          </a:scene3d>
        </p:spPr>
      </p:pic>
      <p:cxnSp>
        <p:nvCxnSpPr>
          <p:cNvPr id="7" name="直接箭头连接符 6">
            <a:extLst>
              <a:ext uri="{FF2B5EF4-FFF2-40B4-BE49-F238E27FC236}">
                <a16:creationId xmlns:a16="http://schemas.microsoft.com/office/drawing/2014/main" id="{BBF42A72-88E7-4210-A16F-E2B2E11B8B03}"/>
              </a:ext>
            </a:extLst>
          </p:cNvPr>
          <p:cNvCxnSpPr>
            <a:cxnSpLocks/>
            <a:endCxn id="12" idx="1"/>
          </p:cNvCxnSpPr>
          <p:nvPr/>
        </p:nvCxnSpPr>
        <p:spPr>
          <a:xfrm>
            <a:off x="8191008" y="1613860"/>
            <a:ext cx="13365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8B3789DC-634B-45FF-84CB-48A52F806E5E}"/>
              </a:ext>
            </a:extLst>
          </p:cNvPr>
          <p:cNvSpPr/>
          <p:nvPr/>
        </p:nvSpPr>
        <p:spPr>
          <a:xfrm>
            <a:off x="9527540" y="1430224"/>
            <a:ext cx="2331720" cy="36727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优化拉格朗日边界</a:t>
            </a:r>
          </a:p>
        </p:txBody>
      </p:sp>
      <p:cxnSp>
        <p:nvCxnSpPr>
          <p:cNvPr id="14" name="直接箭头连接符 13">
            <a:extLst>
              <a:ext uri="{FF2B5EF4-FFF2-40B4-BE49-F238E27FC236}">
                <a16:creationId xmlns:a16="http://schemas.microsoft.com/office/drawing/2014/main" id="{BEA2D7DF-94CE-4B04-8755-D1666ACD3699}"/>
              </a:ext>
            </a:extLst>
          </p:cNvPr>
          <p:cNvCxnSpPr>
            <a:cxnSpLocks/>
            <a:endCxn id="15" idx="3"/>
          </p:cNvCxnSpPr>
          <p:nvPr/>
        </p:nvCxnSpPr>
        <p:spPr>
          <a:xfrm flipH="1" flipV="1">
            <a:off x="3129704" y="2189135"/>
            <a:ext cx="1518496" cy="74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D0F8AA9-8619-486A-A39D-30DAB137F6BD}"/>
              </a:ext>
            </a:extLst>
          </p:cNvPr>
          <p:cNvSpPr/>
          <p:nvPr/>
        </p:nvSpPr>
        <p:spPr>
          <a:xfrm>
            <a:off x="1041824" y="1927525"/>
            <a:ext cx="2087880" cy="52322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构造拉格朗日松弛</a:t>
            </a:r>
          </a:p>
        </p:txBody>
      </p:sp>
      <p:pic>
        <p:nvPicPr>
          <p:cNvPr id="16" name="图片 15">
            <a:extLst>
              <a:ext uri="{FF2B5EF4-FFF2-40B4-BE49-F238E27FC236}">
                <a16:creationId xmlns:a16="http://schemas.microsoft.com/office/drawing/2014/main" id="{ED4C5012-9307-4210-B7EE-9D33F03DF2B0}"/>
              </a:ext>
            </a:extLst>
          </p:cNvPr>
          <p:cNvPicPr>
            <a:picLocks noChangeAspect="1"/>
          </p:cNvPicPr>
          <p:nvPr/>
        </p:nvPicPr>
        <p:blipFill>
          <a:blip r:embed="rId5"/>
          <a:stretch>
            <a:fillRect/>
          </a:stretch>
        </p:blipFill>
        <p:spPr>
          <a:xfrm>
            <a:off x="2819400" y="2577265"/>
            <a:ext cx="6039874" cy="3667222"/>
          </a:xfrm>
          <a:prstGeom prst="rect">
            <a:avLst/>
          </a:prstGeom>
          <a:scene3d>
            <a:camera prst="perspectiveFront"/>
            <a:lightRig rig="threePt" dir="t"/>
          </a:scene3d>
        </p:spPr>
      </p:pic>
      <p:sp>
        <p:nvSpPr>
          <p:cNvPr id="26" name="矩形 25">
            <a:extLst>
              <a:ext uri="{FF2B5EF4-FFF2-40B4-BE49-F238E27FC236}">
                <a16:creationId xmlns:a16="http://schemas.microsoft.com/office/drawing/2014/main" id="{6921016E-00E9-4731-8FCC-630C9C2F932F}"/>
              </a:ext>
            </a:extLst>
          </p:cNvPr>
          <p:cNvSpPr/>
          <p:nvPr/>
        </p:nvSpPr>
        <p:spPr>
          <a:xfrm>
            <a:off x="2819400" y="2577266"/>
            <a:ext cx="6791960" cy="373299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29EFA4E-C808-4A66-AD3A-A4CC93C3CFF7}"/>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53CA2A2-BA57-4330-A953-D0F0FE9CB33A}"/>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2771204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4855304" cy="523220"/>
          </a:xfrm>
          <a:prstGeom prst="rect">
            <a:avLst/>
          </a:prstGeom>
          <a:noFill/>
        </p:spPr>
        <p:txBody>
          <a:bodyPr wrap="none" rtlCol="0">
            <a:spAutoFit/>
          </a:bodyPr>
          <a:lstStyle/>
          <a:p>
            <a:pPr>
              <a:spcBef>
                <a:spcPts val="1200"/>
              </a:spcBef>
              <a:spcAft>
                <a:spcPts val="1200"/>
              </a:spcAft>
            </a:pPr>
            <a:r>
              <a:rPr lang="en-US" altLang="zh-CN" sz="2800" dirty="0"/>
              <a:t>The NLCFL game-subgame1&amp;2</a:t>
            </a:r>
            <a:endParaRPr lang="zh-CN" altLang="en-US" sz="2800" dirty="0"/>
          </a:p>
        </p:txBody>
      </p:sp>
      <p:pic>
        <p:nvPicPr>
          <p:cNvPr id="5" name="图片 4">
            <a:extLst>
              <a:ext uri="{FF2B5EF4-FFF2-40B4-BE49-F238E27FC236}">
                <a16:creationId xmlns:a16="http://schemas.microsoft.com/office/drawing/2014/main" id="{46375AAA-5001-46D4-92D7-294571D865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1787" y="1740837"/>
            <a:ext cx="5372259" cy="774012"/>
          </a:xfrm>
          <a:prstGeom prst="rect">
            <a:avLst/>
          </a:prstGeom>
          <a:noFill/>
          <a:ln>
            <a:noFill/>
          </a:ln>
          <a:scene3d>
            <a:camera prst="perspectiveFront"/>
            <a:lightRig rig="threePt" dir="t"/>
          </a:scene3d>
        </p:spPr>
      </p:pic>
      <p:pic>
        <p:nvPicPr>
          <p:cNvPr id="6" name="图片 5">
            <a:extLst>
              <a:ext uri="{FF2B5EF4-FFF2-40B4-BE49-F238E27FC236}">
                <a16:creationId xmlns:a16="http://schemas.microsoft.com/office/drawing/2014/main" id="{90744E40-522B-4583-A513-9E5464BB79B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8274" y="3149809"/>
            <a:ext cx="5285772" cy="615041"/>
          </a:xfrm>
          <a:prstGeom prst="rect">
            <a:avLst/>
          </a:prstGeom>
          <a:noFill/>
          <a:ln>
            <a:noFill/>
          </a:ln>
          <a:scene3d>
            <a:camera prst="perspectiveFront"/>
            <a:lightRig rig="threePt" dir="t"/>
          </a:scene3d>
        </p:spPr>
      </p:pic>
      <p:cxnSp>
        <p:nvCxnSpPr>
          <p:cNvPr id="7" name="直接连接符 6">
            <a:extLst>
              <a:ext uri="{FF2B5EF4-FFF2-40B4-BE49-F238E27FC236}">
                <a16:creationId xmlns:a16="http://schemas.microsoft.com/office/drawing/2014/main" id="{052BD857-ED4C-4110-A864-D7D0DB7142CE}"/>
              </a:ext>
            </a:extLst>
          </p:cNvPr>
          <p:cNvCxnSpPr/>
          <p:nvPr/>
        </p:nvCxnSpPr>
        <p:spPr>
          <a:xfrm>
            <a:off x="4374326" y="3613817"/>
            <a:ext cx="15697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C71A56E-F72E-4434-B181-BFD0515AB5A9}"/>
              </a:ext>
            </a:extLst>
          </p:cNvPr>
          <p:cNvCxnSpPr>
            <a:cxnSpLocks/>
          </p:cNvCxnSpPr>
          <p:nvPr/>
        </p:nvCxnSpPr>
        <p:spPr>
          <a:xfrm flipH="1">
            <a:off x="3093720" y="3736903"/>
            <a:ext cx="1611997" cy="579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DD053CD3-B2AD-47F6-8B44-5CB52BE21526}"/>
              </a:ext>
            </a:extLst>
          </p:cNvPr>
          <p:cNvSpPr/>
          <p:nvPr/>
        </p:nvSpPr>
        <p:spPr>
          <a:xfrm>
            <a:off x="1417320" y="4364463"/>
            <a:ext cx="2636520" cy="9377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设施不享受服务，分配成本为</a:t>
            </a:r>
            <a:r>
              <a:rPr lang="en-US" altLang="zh-CN" dirty="0"/>
              <a:t>0</a:t>
            </a:r>
            <a:endParaRPr lang="zh-CN" altLang="en-US" dirty="0"/>
          </a:p>
        </p:txBody>
      </p:sp>
      <p:cxnSp>
        <p:nvCxnSpPr>
          <p:cNvPr id="13" name="直接连接符 12">
            <a:extLst>
              <a:ext uri="{FF2B5EF4-FFF2-40B4-BE49-F238E27FC236}">
                <a16:creationId xmlns:a16="http://schemas.microsoft.com/office/drawing/2014/main" id="{D7A4B67F-2449-4F0D-9BE3-429E8795C724}"/>
              </a:ext>
            </a:extLst>
          </p:cNvPr>
          <p:cNvCxnSpPr/>
          <p:nvPr/>
        </p:nvCxnSpPr>
        <p:spPr>
          <a:xfrm>
            <a:off x="6096000" y="1348246"/>
            <a:ext cx="0" cy="511414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图片 13">
            <a:extLst>
              <a:ext uri="{FF2B5EF4-FFF2-40B4-BE49-F238E27FC236}">
                <a16:creationId xmlns:a16="http://schemas.microsoft.com/office/drawing/2014/main" id="{B33530B4-81C1-4207-A5EA-2BDE98F498C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486394" y="1295324"/>
            <a:ext cx="5507477" cy="4633036"/>
          </a:xfrm>
          <a:prstGeom prst="rect">
            <a:avLst/>
          </a:prstGeom>
          <a:noFill/>
          <a:ln>
            <a:noFill/>
          </a:ln>
          <a:scene3d>
            <a:camera prst="perspectiveFront"/>
            <a:lightRig rig="threePt" dir="t"/>
          </a:scene3d>
        </p:spPr>
      </p:pic>
      <p:sp>
        <p:nvSpPr>
          <p:cNvPr id="15" name="矩形 14">
            <a:extLst>
              <a:ext uri="{FF2B5EF4-FFF2-40B4-BE49-F238E27FC236}">
                <a16:creationId xmlns:a16="http://schemas.microsoft.com/office/drawing/2014/main" id="{99DAE724-19FF-4AE5-888A-6F660C7CDF38}"/>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4CAA955-6F7E-4390-BAF8-19CD876AB916}"/>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279929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4396845" cy="523220"/>
          </a:xfrm>
          <a:prstGeom prst="rect">
            <a:avLst/>
          </a:prstGeom>
          <a:noFill/>
        </p:spPr>
        <p:txBody>
          <a:bodyPr wrap="none" rtlCol="0">
            <a:spAutoFit/>
          </a:bodyPr>
          <a:lstStyle/>
          <a:p>
            <a:pPr>
              <a:spcBef>
                <a:spcPts val="1200"/>
              </a:spcBef>
              <a:spcAft>
                <a:spcPts val="1200"/>
              </a:spcAft>
            </a:pPr>
            <a:r>
              <a:rPr lang="en-US" altLang="zh-CN" sz="2800" dirty="0"/>
              <a:t>The NLCFL game-subgame2</a:t>
            </a:r>
            <a:endParaRPr lang="zh-CN" altLang="en-US" sz="2800" dirty="0"/>
          </a:p>
        </p:txBody>
      </p:sp>
      <p:pic>
        <p:nvPicPr>
          <p:cNvPr id="2" name="图片 1">
            <a:extLst>
              <a:ext uri="{FF2B5EF4-FFF2-40B4-BE49-F238E27FC236}">
                <a16:creationId xmlns:a16="http://schemas.microsoft.com/office/drawing/2014/main" id="{533E9B26-1990-4432-8C2F-84AE51825BDD}"/>
              </a:ext>
            </a:extLst>
          </p:cNvPr>
          <p:cNvPicPr>
            <a:picLocks noChangeAspect="1"/>
          </p:cNvPicPr>
          <p:nvPr/>
        </p:nvPicPr>
        <p:blipFill>
          <a:blip r:embed="rId3"/>
          <a:stretch>
            <a:fillRect/>
          </a:stretch>
        </p:blipFill>
        <p:spPr>
          <a:xfrm>
            <a:off x="2470785" y="1497943"/>
            <a:ext cx="6409825" cy="3275310"/>
          </a:xfrm>
          <a:prstGeom prst="rect">
            <a:avLst/>
          </a:prstGeom>
          <a:scene3d>
            <a:camera prst="perspectiveFront"/>
            <a:lightRig rig="threePt" dir="t"/>
          </a:scene3d>
        </p:spPr>
      </p:pic>
      <p:sp>
        <p:nvSpPr>
          <p:cNvPr id="5" name="流程图: 接点 4">
            <a:extLst>
              <a:ext uri="{FF2B5EF4-FFF2-40B4-BE49-F238E27FC236}">
                <a16:creationId xmlns:a16="http://schemas.microsoft.com/office/drawing/2014/main" id="{A248359D-8CA3-468C-BDBF-8F2169FEB51F}"/>
              </a:ext>
            </a:extLst>
          </p:cNvPr>
          <p:cNvSpPr/>
          <p:nvPr/>
        </p:nvSpPr>
        <p:spPr>
          <a:xfrm>
            <a:off x="3008650" y="1859113"/>
            <a:ext cx="213360" cy="259080"/>
          </a:xfrm>
          <a:prstGeom prst="flowChartConnector">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76A3608A-3F36-4411-9CC8-A530CA49F6AF}"/>
              </a:ext>
            </a:extLst>
          </p:cNvPr>
          <p:cNvCxnSpPr>
            <a:cxnSpLocks/>
          </p:cNvCxnSpPr>
          <p:nvPr/>
        </p:nvCxnSpPr>
        <p:spPr>
          <a:xfrm flipH="1">
            <a:off x="2230688" y="1965960"/>
            <a:ext cx="746171"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EB0FD7CB-8A1E-4BCD-A440-586315310467}"/>
              </a:ext>
            </a:extLst>
          </p:cNvPr>
          <p:cNvSpPr/>
          <p:nvPr/>
        </p:nvSpPr>
        <p:spPr>
          <a:xfrm>
            <a:off x="620894" y="2148840"/>
            <a:ext cx="2499360" cy="77879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按照设施分成单个设施的加和函数</a:t>
            </a:r>
          </a:p>
        </p:txBody>
      </p:sp>
      <p:sp>
        <p:nvSpPr>
          <p:cNvPr id="11" name="右大括号 10">
            <a:extLst>
              <a:ext uri="{FF2B5EF4-FFF2-40B4-BE49-F238E27FC236}">
                <a16:creationId xmlns:a16="http://schemas.microsoft.com/office/drawing/2014/main" id="{2EBB7EC6-3A19-44C6-9181-D42BD4516E3A}"/>
              </a:ext>
            </a:extLst>
          </p:cNvPr>
          <p:cNvSpPr/>
          <p:nvPr/>
        </p:nvSpPr>
        <p:spPr>
          <a:xfrm>
            <a:off x="8922655" y="1965960"/>
            <a:ext cx="421073" cy="22609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7B58E68-4498-49FE-8F0D-AB22ED53811C}"/>
              </a:ext>
            </a:extLst>
          </p:cNvPr>
          <p:cNvSpPr txBox="1"/>
          <p:nvPr/>
        </p:nvSpPr>
        <p:spPr>
          <a:xfrm>
            <a:off x="9478010" y="2911746"/>
            <a:ext cx="1870710" cy="369332"/>
          </a:xfrm>
          <a:prstGeom prst="rect">
            <a:avLst/>
          </a:prstGeom>
          <a:noFill/>
        </p:spPr>
        <p:txBody>
          <a:bodyPr wrap="square">
            <a:spAutoFit/>
          </a:bodyPr>
          <a:lstStyle/>
          <a:p>
            <a:r>
              <a:rPr lang="zh-CN" altLang="en-US" dirty="0"/>
              <a:t>背包问题的变体</a:t>
            </a:r>
          </a:p>
        </p:txBody>
      </p:sp>
      <p:pic>
        <p:nvPicPr>
          <p:cNvPr id="14" name="图片 13">
            <a:extLst>
              <a:ext uri="{FF2B5EF4-FFF2-40B4-BE49-F238E27FC236}">
                <a16:creationId xmlns:a16="http://schemas.microsoft.com/office/drawing/2014/main" id="{022F1714-4C7A-4BE4-8736-87A1DA34B240}"/>
              </a:ext>
            </a:extLst>
          </p:cNvPr>
          <p:cNvPicPr>
            <a:picLocks noChangeAspect="1"/>
          </p:cNvPicPr>
          <p:nvPr/>
        </p:nvPicPr>
        <p:blipFill>
          <a:blip r:embed="rId4"/>
          <a:stretch>
            <a:fillRect/>
          </a:stretch>
        </p:blipFill>
        <p:spPr>
          <a:xfrm>
            <a:off x="3653857" y="4463867"/>
            <a:ext cx="5273497" cy="1792379"/>
          </a:xfrm>
          <a:prstGeom prst="rect">
            <a:avLst/>
          </a:prstGeom>
          <a:scene3d>
            <a:camera prst="perspectiveFront"/>
            <a:lightRig rig="threePt" dir="t"/>
          </a:scene3d>
        </p:spPr>
      </p:pic>
      <p:sp>
        <p:nvSpPr>
          <p:cNvPr id="16" name="文本框 15">
            <a:extLst>
              <a:ext uri="{FF2B5EF4-FFF2-40B4-BE49-F238E27FC236}">
                <a16:creationId xmlns:a16="http://schemas.microsoft.com/office/drawing/2014/main" id="{883A2022-43D5-46CF-8CAB-9987199C6CC2}"/>
              </a:ext>
            </a:extLst>
          </p:cNvPr>
          <p:cNvSpPr txBox="1"/>
          <p:nvPr/>
        </p:nvSpPr>
        <p:spPr>
          <a:xfrm>
            <a:off x="1527810" y="5149204"/>
            <a:ext cx="1885950" cy="369332"/>
          </a:xfrm>
          <a:prstGeom prst="rect">
            <a:avLst/>
          </a:prstGeom>
          <a:noFill/>
        </p:spPr>
        <p:txBody>
          <a:bodyPr wrap="square">
            <a:spAutoFit/>
          </a:bodyPr>
          <a:lstStyle/>
          <a:p>
            <a:r>
              <a:rPr lang="zh-CN" altLang="en-US" dirty="0"/>
              <a:t>动态规划求解：</a:t>
            </a:r>
          </a:p>
        </p:txBody>
      </p:sp>
      <p:sp>
        <p:nvSpPr>
          <p:cNvPr id="17" name="矩形 16">
            <a:extLst>
              <a:ext uri="{FF2B5EF4-FFF2-40B4-BE49-F238E27FC236}">
                <a16:creationId xmlns:a16="http://schemas.microsoft.com/office/drawing/2014/main" id="{A3E0D025-2F1F-4A32-8994-518842813391}"/>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3991BA9-FC1F-4B0E-8C95-098982267D70}"/>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pic>
        <p:nvPicPr>
          <p:cNvPr id="10" name="图片 9">
            <a:extLst>
              <a:ext uri="{FF2B5EF4-FFF2-40B4-BE49-F238E27FC236}">
                <a16:creationId xmlns:a16="http://schemas.microsoft.com/office/drawing/2014/main" id="{E9CDF923-0511-4D9A-9AE7-164D81D74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9050" y="1339706"/>
            <a:ext cx="4313294" cy="358171"/>
          </a:xfrm>
          <a:prstGeom prst="rect">
            <a:avLst/>
          </a:prstGeom>
          <a:scene3d>
            <a:camera prst="perspectiveFront"/>
            <a:lightRig rig="threePt" dir="t"/>
          </a:scene3d>
        </p:spPr>
      </p:pic>
    </p:spTree>
    <p:extLst>
      <p:ext uri="{BB962C8B-B14F-4D97-AF65-F5344CB8AC3E}">
        <p14:creationId xmlns:p14="http://schemas.microsoft.com/office/powerpoint/2010/main" val="1313158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4396845" cy="523220"/>
          </a:xfrm>
          <a:prstGeom prst="rect">
            <a:avLst/>
          </a:prstGeom>
          <a:noFill/>
        </p:spPr>
        <p:txBody>
          <a:bodyPr wrap="none" rtlCol="0">
            <a:spAutoFit/>
          </a:bodyPr>
          <a:lstStyle/>
          <a:p>
            <a:pPr>
              <a:spcBef>
                <a:spcPts val="1200"/>
              </a:spcBef>
              <a:spcAft>
                <a:spcPts val="1200"/>
              </a:spcAft>
            </a:pPr>
            <a:r>
              <a:rPr lang="en-US" altLang="zh-CN" sz="2800" dirty="0"/>
              <a:t>The NLCFL game-subgame2</a:t>
            </a:r>
            <a:endParaRPr lang="zh-CN" altLang="en-US" sz="2800" dirty="0"/>
          </a:p>
        </p:txBody>
      </p:sp>
      <p:pic>
        <p:nvPicPr>
          <p:cNvPr id="6" name="图片 5">
            <a:extLst>
              <a:ext uri="{FF2B5EF4-FFF2-40B4-BE49-F238E27FC236}">
                <a16:creationId xmlns:a16="http://schemas.microsoft.com/office/drawing/2014/main" id="{985EC03E-2C50-4DBB-98F4-A9964BE40EDA}"/>
              </a:ext>
            </a:extLst>
          </p:cNvPr>
          <p:cNvPicPr>
            <a:picLocks noChangeAspect="1"/>
          </p:cNvPicPr>
          <p:nvPr/>
        </p:nvPicPr>
        <p:blipFill>
          <a:blip r:embed="rId3"/>
          <a:stretch>
            <a:fillRect/>
          </a:stretch>
        </p:blipFill>
        <p:spPr>
          <a:xfrm>
            <a:off x="2544207" y="1414376"/>
            <a:ext cx="6859746" cy="3663818"/>
          </a:xfrm>
          <a:prstGeom prst="rect">
            <a:avLst/>
          </a:prstGeom>
          <a:scene3d>
            <a:camera prst="perspectiveFront"/>
            <a:lightRig rig="threePt" dir="t"/>
          </a:scene3d>
        </p:spPr>
      </p:pic>
      <p:sp>
        <p:nvSpPr>
          <p:cNvPr id="15" name="文本框 14">
            <a:extLst>
              <a:ext uri="{FF2B5EF4-FFF2-40B4-BE49-F238E27FC236}">
                <a16:creationId xmlns:a16="http://schemas.microsoft.com/office/drawing/2014/main" id="{05BFD3A6-F1D7-499D-8B9B-AE00004F3370}"/>
              </a:ext>
            </a:extLst>
          </p:cNvPr>
          <p:cNvSpPr txBox="1"/>
          <p:nvPr/>
        </p:nvSpPr>
        <p:spPr>
          <a:xfrm>
            <a:off x="918210" y="1414376"/>
            <a:ext cx="6103620" cy="461665"/>
          </a:xfrm>
          <a:prstGeom prst="rect">
            <a:avLst/>
          </a:prstGeom>
          <a:noFill/>
        </p:spPr>
        <p:txBody>
          <a:bodyPr wrap="square">
            <a:spAutoFit/>
          </a:bodyPr>
          <a:lstStyle/>
          <a:p>
            <a:r>
              <a:rPr lang="en-US" altLang="zh-CN" sz="2400" b="0" i="0" dirty="0">
                <a:effectLst/>
                <a:latin typeface="-apple-system"/>
              </a:rPr>
              <a:t>NLCFL subgame 2 by the CGB algorithm</a:t>
            </a:r>
            <a:r>
              <a:rPr lang="zh-CN" altLang="en-US" sz="2400" b="0" i="0" dirty="0">
                <a:effectLst/>
                <a:latin typeface="-apple-system"/>
              </a:rPr>
              <a:t>：</a:t>
            </a:r>
            <a:endParaRPr lang="zh-CN" altLang="en-US" sz="2400" dirty="0"/>
          </a:p>
        </p:txBody>
      </p:sp>
      <p:sp>
        <p:nvSpPr>
          <p:cNvPr id="10" name="椭圆 9">
            <a:extLst>
              <a:ext uri="{FF2B5EF4-FFF2-40B4-BE49-F238E27FC236}">
                <a16:creationId xmlns:a16="http://schemas.microsoft.com/office/drawing/2014/main" id="{9B74EF7B-86C1-4D85-8A66-5B43E372180D}"/>
              </a:ext>
            </a:extLst>
          </p:cNvPr>
          <p:cNvSpPr/>
          <p:nvPr/>
        </p:nvSpPr>
        <p:spPr>
          <a:xfrm>
            <a:off x="6629400" y="2575560"/>
            <a:ext cx="1965960" cy="109728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2AA71AA-6779-423B-9F0C-D001F18AD3D6}"/>
              </a:ext>
            </a:extLst>
          </p:cNvPr>
          <p:cNvSpPr txBox="1"/>
          <p:nvPr/>
        </p:nvSpPr>
        <p:spPr>
          <a:xfrm>
            <a:off x="1887201" y="5236575"/>
            <a:ext cx="6708159" cy="923330"/>
          </a:xfrm>
          <a:prstGeom prst="rect">
            <a:avLst/>
          </a:prstGeom>
          <a:noFill/>
        </p:spPr>
        <p:txBody>
          <a:bodyPr wrap="square">
            <a:spAutoFit/>
          </a:bodyPr>
          <a:lstStyle/>
          <a:p>
            <a:pPr marL="285750" indent="-285750">
              <a:buFont typeface="Wingdings" panose="05000000000000000000" pitchFamily="2" charset="2"/>
              <a:buChar char="Ø"/>
            </a:pPr>
            <a:r>
              <a:rPr lang="en-US" altLang="zh-CN" dirty="0"/>
              <a:t>CGB</a:t>
            </a:r>
            <a:r>
              <a:rPr lang="zh-CN" altLang="en-US" dirty="0"/>
              <a:t>算法在目标函数中添加了一项关于对偶问题最优解的函数。这样，通过最小化目标函数，我们可以同时考虑到原始博弈和对偶问题的信息，从而得到更好的稳定成本分配。</a:t>
            </a:r>
          </a:p>
        </p:txBody>
      </p:sp>
      <p:cxnSp>
        <p:nvCxnSpPr>
          <p:cNvPr id="31" name="直接连接符 30">
            <a:extLst>
              <a:ext uri="{FF2B5EF4-FFF2-40B4-BE49-F238E27FC236}">
                <a16:creationId xmlns:a16="http://schemas.microsoft.com/office/drawing/2014/main" id="{F36EF9FF-BDB9-4D20-8754-7663C607E2C3}"/>
              </a:ext>
            </a:extLst>
          </p:cNvPr>
          <p:cNvCxnSpPr/>
          <p:nvPr/>
        </p:nvCxnSpPr>
        <p:spPr>
          <a:xfrm>
            <a:off x="2316480" y="6159905"/>
            <a:ext cx="48920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359711A-16CE-431F-B6DF-1668E4F6F936}"/>
              </a:ext>
            </a:extLst>
          </p:cNvPr>
          <p:cNvCxnSpPr>
            <a:cxnSpLocks/>
          </p:cNvCxnSpPr>
          <p:nvPr/>
        </p:nvCxnSpPr>
        <p:spPr>
          <a:xfrm>
            <a:off x="3520440" y="5865625"/>
            <a:ext cx="48158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箭头: 右弧形 43">
            <a:extLst>
              <a:ext uri="{FF2B5EF4-FFF2-40B4-BE49-F238E27FC236}">
                <a16:creationId xmlns:a16="http://schemas.microsoft.com/office/drawing/2014/main" id="{CE805C5F-096A-436A-8CD7-29894D6B6667}"/>
              </a:ext>
            </a:extLst>
          </p:cNvPr>
          <p:cNvSpPr/>
          <p:nvPr/>
        </p:nvSpPr>
        <p:spPr>
          <a:xfrm>
            <a:off x="8739762" y="3124200"/>
            <a:ext cx="2297430" cy="3035705"/>
          </a:xfrm>
          <a:prstGeom prst="curvedLeftArrow">
            <a:avLst>
              <a:gd name="adj1" fmla="val 26028"/>
              <a:gd name="adj2" fmla="val 50000"/>
              <a:gd name="adj3" fmla="val 5502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endParaRPr>
          </a:p>
        </p:txBody>
      </p:sp>
      <p:sp>
        <p:nvSpPr>
          <p:cNvPr id="45" name="矩形 44">
            <a:extLst>
              <a:ext uri="{FF2B5EF4-FFF2-40B4-BE49-F238E27FC236}">
                <a16:creationId xmlns:a16="http://schemas.microsoft.com/office/drawing/2014/main" id="{25B79974-D176-4F55-BDAC-14AF4265D74E}"/>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BB476000-2C67-433B-9A65-EFF9F0D4C0EA}"/>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877261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4396845" cy="523220"/>
          </a:xfrm>
          <a:prstGeom prst="rect">
            <a:avLst/>
          </a:prstGeom>
          <a:noFill/>
        </p:spPr>
        <p:txBody>
          <a:bodyPr wrap="none" rtlCol="0">
            <a:spAutoFit/>
          </a:bodyPr>
          <a:lstStyle/>
          <a:p>
            <a:pPr>
              <a:spcBef>
                <a:spcPts val="1200"/>
              </a:spcBef>
              <a:spcAft>
                <a:spcPts val="1200"/>
              </a:spcAft>
            </a:pPr>
            <a:r>
              <a:rPr lang="en-US" altLang="zh-CN" sz="2800" dirty="0"/>
              <a:t>The NLCFL game-subgame2</a:t>
            </a:r>
            <a:endParaRPr lang="zh-CN" altLang="en-US" sz="2800" dirty="0"/>
          </a:p>
        </p:txBody>
      </p:sp>
      <p:sp>
        <p:nvSpPr>
          <p:cNvPr id="15" name="文本框 14">
            <a:extLst>
              <a:ext uri="{FF2B5EF4-FFF2-40B4-BE49-F238E27FC236}">
                <a16:creationId xmlns:a16="http://schemas.microsoft.com/office/drawing/2014/main" id="{05BFD3A6-F1D7-499D-8B9B-AE00004F3370}"/>
              </a:ext>
            </a:extLst>
          </p:cNvPr>
          <p:cNvSpPr txBox="1"/>
          <p:nvPr/>
        </p:nvSpPr>
        <p:spPr>
          <a:xfrm>
            <a:off x="918210" y="1414376"/>
            <a:ext cx="6103620" cy="461665"/>
          </a:xfrm>
          <a:prstGeom prst="rect">
            <a:avLst/>
          </a:prstGeom>
          <a:noFill/>
        </p:spPr>
        <p:txBody>
          <a:bodyPr wrap="square">
            <a:spAutoFit/>
          </a:bodyPr>
          <a:lstStyle/>
          <a:p>
            <a:r>
              <a:rPr lang="en-US" altLang="zh-CN" sz="2400" dirty="0">
                <a:latin typeface="-apple-system"/>
              </a:rPr>
              <a:t>Two cases of using of</a:t>
            </a:r>
            <a:r>
              <a:rPr lang="en-US" altLang="zh-CN" sz="2400" b="0" i="0" dirty="0">
                <a:effectLst/>
                <a:latin typeface="-apple-system"/>
              </a:rPr>
              <a:t> the CGB algorithm</a:t>
            </a:r>
            <a:r>
              <a:rPr lang="zh-CN" altLang="en-US" sz="2400" b="0" i="0" dirty="0">
                <a:effectLst/>
                <a:latin typeface="-apple-system"/>
              </a:rPr>
              <a:t>：</a:t>
            </a:r>
            <a:endParaRPr lang="zh-CN" altLang="en-US" sz="2400" dirty="0"/>
          </a:p>
        </p:txBody>
      </p:sp>
      <p:pic>
        <p:nvPicPr>
          <p:cNvPr id="5" name="图片 4">
            <a:extLst>
              <a:ext uri="{FF2B5EF4-FFF2-40B4-BE49-F238E27FC236}">
                <a16:creationId xmlns:a16="http://schemas.microsoft.com/office/drawing/2014/main" id="{FFD21943-30A7-4541-97C0-D29EC475D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28" y="1913190"/>
            <a:ext cx="6469941" cy="1668925"/>
          </a:xfrm>
          <a:prstGeom prst="rect">
            <a:avLst/>
          </a:prstGeom>
          <a:scene3d>
            <a:camera prst="perspectiveFront"/>
            <a:lightRig rig="threePt" dir="t"/>
          </a:scene3d>
        </p:spPr>
      </p:pic>
      <p:cxnSp>
        <p:nvCxnSpPr>
          <p:cNvPr id="8" name="直接连接符 7">
            <a:extLst>
              <a:ext uri="{FF2B5EF4-FFF2-40B4-BE49-F238E27FC236}">
                <a16:creationId xmlns:a16="http://schemas.microsoft.com/office/drawing/2014/main" id="{416D19F8-5B22-41F7-B160-E2FB2D33174D}"/>
              </a:ext>
            </a:extLst>
          </p:cNvPr>
          <p:cNvCxnSpPr/>
          <p:nvPr/>
        </p:nvCxnSpPr>
        <p:spPr>
          <a:xfrm>
            <a:off x="4705350" y="2225040"/>
            <a:ext cx="231648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7C3CB482-516B-4EFF-AB7B-941E047E7200}"/>
              </a:ext>
            </a:extLst>
          </p:cNvPr>
          <p:cNvCxnSpPr/>
          <p:nvPr/>
        </p:nvCxnSpPr>
        <p:spPr>
          <a:xfrm>
            <a:off x="2251710" y="2560320"/>
            <a:ext cx="4770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A1EB5E4F-E0F1-4F99-B35B-D217B1493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210" y="3646590"/>
            <a:ext cx="6477561" cy="1684166"/>
          </a:xfrm>
          <a:prstGeom prst="rect">
            <a:avLst/>
          </a:prstGeom>
          <a:scene3d>
            <a:camera prst="perspectiveFront"/>
            <a:lightRig rig="threePt" dir="t"/>
          </a:scene3d>
        </p:spPr>
      </p:pic>
      <p:cxnSp>
        <p:nvCxnSpPr>
          <p:cNvPr id="20" name="直接连接符 19">
            <a:extLst>
              <a:ext uri="{FF2B5EF4-FFF2-40B4-BE49-F238E27FC236}">
                <a16:creationId xmlns:a16="http://schemas.microsoft.com/office/drawing/2014/main" id="{33E01D52-B6E3-45C4-AA96-BA22DF6B0337}"/>
              </a:ext>
            </a:extLst>
          </p:cNvPr>
          <p:cNvCxnSpPr>
            <a:cxnSpLocks/>
          </p:cNvCxnSpPr>
          <p:nvPr/>
        </p:nvCxnSpPr>
        <p:spPr>
          <a:xfrm>
            <a:off x="948692" y="4983480"/>
            <a:ext cx="629821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91B084F-77D6-496B-AE1D-6C230D390FA0}"/>
              </a:ext>
            </a:extLst>
          </p:cNvPr>
          <p:cNvCxnSpPr>
            <a:cxnSpLocks/>
          </p:cNvCxnSpPr>
          <p:nvPr/>
        </p:nvCxnSpPr>
        <p:spPr>
          <a:xfrm>
            <a:off x="4846603" y="4663440"/>
            <a:ext cx="24003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2E400EE-2D18-4128-B70D-6E81625C2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692" y="5469470"/>
            <a:ext cx="6447079" cy="747055"/>
          </a:xfrm>
          <a:prstGeom prst="rect">
            <a:avLst/>
          </a:prstGeom>
          <a:scene3d>
            <a:camera prst="perspectiveFront"/>
            <a:lightRig rig="threePt" dir="t"/>
          </a:scene3d>
        </p:spPr>
      </p:pic>
      <p:pic>
        <p:nvPicPr>
          <p:cNvPr id="28" name="图片 27">
            <a:extLst>
              <a:ext uri="{FF2B5EF4-FFF2-40B4-BE49-F238E27FC236}">
                <a16:creationId xmlns:a16="http://schemas.microsoft.com/office/drawing/2014/main" id="{4527C6AF-92A4-47B5-AB3E-10A71AB477E1}"/>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280169" y="999713"/>
            <a:ext cx="4770120" cy="2951100"/>
          </a:xfrm>
          <a:prstGeom prst="rect">
            <a:avLst/>
          </a:prstGeom>
          <a:noFill/>
          <a:ln>
            <a:noFill/>
          </a:ln>
          <a:scene3d>
            <a:camera prst="perspectiveFront"/>
            <a:lightRig rig="threePt" dir="t"/>
          </a:scene3d>
        </p:spPr>
      </p:pic>
      <p:cxnSp>
        <p:nvCxnSpPr>
          <p:cNvPr id="26" name="直接连接符 25">
            <a:extLst>
              <a:ext uri="{FF2B5EF4-FFF2-40B4-BE49-F238E27FC236}">
                <a16:creationId xmlns:a16="http://schemas.microsoft.com/office/drawing/2014/main" id="{97C0FE1E-C17D-4FA6-B6BC-F0E0F9DDB67F}"/>
              </a:ext>
            </a:extLst>
          </p:cNvPr>
          <p:cNvCxnSpPr/>
          <p:nvPr/>
        </p:nvCxnSpPr>
        <p:spPr>
          <a:xfrm>
            <a:off x="7246903" y="1300195"/>
            <a:ext cx="33266" cy="505504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B4642D79-81CE-470A-85D3-839C44087B73}"/>
              </a:ext>
            </a:extLst>
          </p:cNvPr>
          <p:cNvCxnSpPr/>
          <p:nvPr/>
        </p:nvCxnSpPr>
        <p:spPr>
          <a:xfrm flipV="1">
            <a:off x="2484120" y="1524000"/>
            <a:ext cx="4537710" cy="313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流程图: 接点 29">
            <a:extLst>
              <a:ext uri="{FF2B5EF4-FFF2-40B4-BE49-F238E27FC236}">
                <a16:creationId xmlns:a16="http://schemas.microsoft.com/office/drawing/2014/main" id="{CE187A5C-43AB-4A4A-9C37-6FD028971A5C}"/>
              </a:ext>
            </a:extLst>
          </p:cNvPr>
          <p:cNvSpPr/>
          <p:nvPr/>
        </p:nvSpPr>
        <p:spPr>
          <a:xfrm>
            <a:off x="2063766" y="4636204"/>
            <a:ext cx="461010" cy="347275"/>
          </a:xfrm>
          <a:prstGeom prst="flowChartConnector">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0AFBC9F8-436A-4370-90F4-A778F90C86A3}"/>
              </a:ext>
            </a:extLst>
          </p:cNvPr>
          <p:cNvCxnSpPr>
            <a:cxnSpLocks/>
          </p:cNvCxnSpPr>
          <p:nvPr/>
        </p:nvCxnSpPr>
        <p:spPr>
          <a:xfrm>
            <a:off x="7909560" y="1524000"/>
            <a:ext cx="0" cy="295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6A41529-0156-4D0D-8E43-14124D4444A1}"/>
              </a:ext>
            </a:extLst>
          </p:cNvPr>
          <p:cNvSpPr/>
          <p:nvPr/>
        </p:nvSpPr>
        <p:spPr>
          <a:xfrm>
            <a:off x="7363531" y="4475100"/>
            <a:ext cx="4686758" cy="11821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Wingdings" panose="05000000000000000000" pitchFamily="2" charset="2"/>
              <a:buChar char="Ø"/>
            </a:pPr>
            <a:r>
              <a:rPr lang="zh-CN" altLang="en-US" dirty="0"/>
              <a:t>该函数令目标函数下降的可行解与令成本下降的可行联盟集合一一对应</a:t>
            </a:r>
            <a:endParaRPr lang="en-US" altLang="zh-CN" dirty="0"/>
          </a:p>
          <a:p>
            <a:pPr marL="285750" indent="-285750">
              <a:buFont typeface="Wingdings" panose="05000000000000000000" pitchFamily="2" charset="2"/>
              <a:buChar char="Ø"/>
            </a:pPr>
            <a:r>
              <a:rPr lang="zh-CN" altLang="en-US" dirty="0"/>
              <a:t>为了便于求解，将一些不会影响最优分配方案的变量修改为</a:t>
            </a:r>
            <a:r>
              <a:rPr lang="en-US" altLang="zh-CN" dirty="0"/>
              <a:t>0</a:t>
            </a:r>
            <a:endParaRPr lang="zh-CN" altLang="en-US" dirty="0"/>
          </a:p>
        </p:txBody>
      </p:sp>
      <p:sp>
        <p:nvSpPr>
          <p:cNvPr id="38" name="矩形 37">
            <a:extLst>
              <a:ext uri="{FF2B5EF4-FFF2-40B4-BE49-F238E27FC236}">
                <a16:creationId xmlns:a16="http://schemas.microsoft.com/office/drawing/2014/main" id="{01961397-8AE7-4FAC-B1A1-FD1CDE41F051}"/>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2A895789-8545-4E8B-8479-02BB8EB95C92}"/>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272374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4132863" cy="523220"/>
          </a:xfrm>
          <a:prstGeom prst="rect">
            <a:avLst/>
          </a:prstGeom>
          <a:noFill/>
        </p:spPr>
        <p:txBody>
          <a:bodyPr wrap="none" rtlCol="0">
            <a:spAutoFit/>
          </a:bodyPr>
          <a:lstStyle/>
          <a:p>
            <a:pPr>
              <a:spcBef>
                <a:spcPts val="1200"/>
              </a:spcBef>
              <a:spcAft>
                <a:spcPts val="1200"/>
              </a:spcAft>
            </a:pPr>
            <a:r>
              <a:rPr lang="en-US" altLang="zh-CN" sz="2800" dirty="0"/>
              <a:t>The results for</a:t>
            </a:r>
            <a:r>
              <a:rPr lang="zh-CN" altLang="en-US" sz="2800" dirty="0"/>
              <a:t> </a:t>
            </a:r>
            <a:r>
              <a:rPr lang="en-US" altLang="zh-CN" sz="2800" dirty="0"/>
              <a:t>the</a:t>
            </a:r>
            <a:r>
              <a:rPr lang="zh-CN" altLang="en-US" sz="2800" dirty="0"/>
              <a:t> </a:t>
            </a:r>
            <a:r>
              <a:rPr lang="en-US" altLang="zh-CN" sz="2800" dirty="0"/>
              <a:t>NLCFL:</a:t>
            </a:r>
            <a:endParaRPr lang="zh-CN" altLang="en-US" sz="2800" dirty="0"/>
          </a:p>
        </p:txBody>
      </p:sp>
      <p:pic>
        <p:nvPicPr>
          <p:cNvPr id="2" name="图片 1">
            <a:extLst>
              <a:ext uri="{FF2B5EF4-FFF2-40B4-BE49-F238E27FC236}">
                <a16:creationId xmlns:a16="http://schemas.microsoft.com/office/drawing/2014/main" id="{F4E266F9-FD67-42CB-9ECE-14ADD9F9AA9A}"/>
              </a:ext>
            </a:extLst>
          </p:cNvPr>
          <p:cNvPicPr>
            <a:picLocks noChangeAspect="1"/>
          </p:cNvPicPr>
          <p:nvPr/>
        </p:nvPicPr>
        <p:blipFill>
          <a:blip r:embed="rId3"/>
          <a:stretch>
            <a:fillRect/>
          </a:stretch>
        </p:blipFill>
        <p:spPr>
          <a:xfrm>
            <a:off x="1310640" y="1300195"/>
            <a:ext cx="10071132" cy="5122887"/>
          </a:xfrm>
          <a:prstGeom prst="rect">
            <a:avLst/>
          </a:prstGeom>
          <a:scene3d>
            <a:camera prst="perspectiveFront"/>
            <a:lightRig rig="threePt" dir="t"/>
          </a:scene3d>
        </p:spPr>
      </p:pic>
      <p:sp>
        <p:nvSpPr>
          <p:cNvPr id="5" name="椭圆 4">
            <a:extLst>
              <a:ext uri="{FF2B5EF4-FFF2-40B4-BE49-F238E27FC236}">
                <a16:creationId xmlns:a16="http://schemas.microsoft.com/office/drawing/2014/main" id="{164EEC72-C237-4AFC-9C50-21EEF2F73EF7}"/>
              </a:ext>
            </a:extLst>
          </p:cNvPr>
          <p:cNvSpPr/>
          <p:nvPr/>
        </p:nvSpPr>
        <p:spPr>
          <a:xfrm>
            <a:off x="4191001" y="1802790"/>
            <a:ext cx="609600" cy="27620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F5C477BE-7014-4825-BC72-F2FD01A61CC6}"/>
              </a:ext>
            </a:extLst>
          </p:cNvPr>
          <p:cNvCxnSpPr>
            <a:cxnSpLocks/>
          </p:cNvCxnSpPr>
          <p:nvPr/>
        </p:nvCxnSpPr>
        <p:spPr>
          <a:xfrm flipH="1">
            <a:off x="1503647" y="1793014"/>
            <a:ext cx="3129314" cy="64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B92CBF1D-5BB7-43B4-849C-112CBEFBDFEB}"/>
              </a:ext>
            </a:extLst>
          </p:cNvPr>
          <p:cNvSpPr/>
          <p:nvPr/>
        </p:nvSpPr>
        <p:spPr>
          <a:xfrm>
            <a:off x="60958" y="1555770"/>
            <a:ext cx="1442689" cy="108082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考虑运营成本相对权重下的联盟方案</a:t>
            </a:r>
          </a:p>
        </p:txBody>
      </p:sp>
      <p:sp>
        <p:nvSpPr>
          <p:cNvPr id="11" name="椭圆 10">
            <a:extLst>
              <a:ext uri="{FF2B5EF4-FFF2-40B4-BE49-F238E27FC236}">
                <a16:creationId xmlns:a16="http://schemas.microsoft.com/office/drawing/2014/main" id="{77D9CBDA-C710-495B-BF4A-DE9E63EDB0DD}"/>
              </a:ext>
            </a:extLst>
          </p:cNvPr>
          <p:cNvSpPr/>
          <p:nvPr/>
        </p:nvSpPr>
        <p:spPr>
          <a:xfrm>
            <a:off x="6477000" y="1793014"/>
            <a:ext cx="609600" cy="28597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AF1C2EB-B303-4AB8-A447-71C5C47F77B0}"/>
              </a:ext>
            </a:extLst>
          </p:cNvPr>
          <p:cNvCxnSpPr/>
          <p:nvPr/>
        </p:nvCxnSpPr>
        <p:spPr>
          <a:xfrm flipV="1">
            <a:off x="7086600" y="1300195"/>
            <a:ext cx="716280" cy="376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D05175ED-38CB-4016-9D39-19703597FBDD}"/>
              </a:ext>
            </a:extLst>
          </p:cNvPr>
          <p:cNvSpPr/>
          <p:nvPr/>
        </p:nvSpPr>
        <p:spPr>
          <a:xfrm>
            <a:off x="7802880" y="1106116"/>
            <a:ext cx="3228372" cy="376206"/>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LRB</a:t>
            </a:r>
            <a:r>
              <a:rPr lang="zh-CN" altLang="en-US" dirty="0"/>
              <a:t>算法下最好的成本分配方案</a:t>
            </a:r>
          </a:p>
        </p:txBody>
      </p:sp>
      <p:sp>
        <p:nvSpPr>
          <p:cNvPr id="16" name="流程图: 接点 15">
            <a:extLst>
              <a:ext uri="{FF2B5EF4-FFF2-40B4-BE49-F238E27FC236}">
                <a16:creationId xmlns:a16="http://schemas.microsoft.com/office/drawing/2014/main" id="{2A9B5A04-5BE4-479B-A8E8-B9461D18A26F}"/>
              </a:ext>
            </a:extLst>
          </p:cNvPr>
          <p:cNvSpPr/>
          <p:nvPr/>
        </p:nvSpPr>
        <p:spPr>
          <a:xfrm>
            <a:off x="4800601" y="4983480"/>
            <a:ext cx="792480" cy="365760"/>
          </a:xfrm>
          <a:prstGeom prst="flowChartConnector">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31F132BF-4899-4AFA-AD6A-8A7D80E564E8}"/>
              </a:ext>
            </a:extLst>
          </p:cNvPr>
          <p:cNvCxnSpPr/>
          <p:nvPr/>
        </p:nvCxnSpPr>
        <p:spPr>
          <a:xfrm flipH="1">
            <a:off x="1442688" y="5319425"/>
            <a:ext cx="3357913" cy="304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94E2487F-8E8F-41EC-A36B-7145C924AFFA}"/>
              </a:ext>
            </a:extLst>
          </p:cNvPr>
          <p:cNvSpPr/>
          <p:nvPr/>
        </p:nvSpPr>
        <p:spPr>
          <a:xfrm>
            <a:off x="-2" y="5167025"/>
            <a:ext cx="1442689" cy="121853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最差能覆盖</a:t>
            </a:r>
            <a:r>
              <a:rPr lang="en-US" altLang="zh-CN" dirty="0"/>
              <a:t>93.3%</a:t>
            </a:r>
            <a:r>
              <a:rPr lang="zh-CN" altLang="en-US" dirty="0"/>
              <a:t>的联盟成本</a:t>
            </a:r>
          </a:p>
        </p:txBody>
      </p:sp>
      <p:sp>
        <p:nvSpPr>
          <p:cNvPr id="20" name="矩形 19">
            <a:extLst>
              <a:ext uri="{FF2B5EF4-FFF2-40B4-BE49-F238E27FC236}">
                <a16:creationId xmlns:a16="http://schemas.microsoft.com/office/drawing/2014/main" id="{5F84499B-4576-401D-A3E9-75DF4A82EADF}"/>
              </a:ext>
            </a:extLst>
          </p:cNvPr>
          <p:cNvSpPr/>
          <p:nvPr/>
        </p:nvSpPr>
        <p:spPr>
          <a:xfrm>
            <a:off x="2438400" y="2619404"/>
            <a:ext cx="441960" cy="367495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98FB428C-0162-40D6-A476-65817803C895}"/>
              </a:ext>
            </a:extLst>
          </p:cNvPr>
          <p:cNvCxnSpPr/>
          <p:nvPr/>
        </p:nvCxnSpPr>
        <p:spPr>
          <a:xfrm>
            <a:off x="5943601" y="4023360"/>
            <a:ext cx="22097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DA6D7B9-094E-409B-8065-3A3FB26F5116}"/>
              </a:ext>
            </a:extLst>
          </p:cNvPr>
          <p:cNvCxnSpPr/>
          <p:nvPr/>
        </p:nvCxnSpPr>
        <p:spPr>
          <a:xfrm>
            <a:off x="5943601" y="4739640"/>
            <a:ext cx="22097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C375488-5041-45FD-BA25-4A1C26D57364}"/>
              </a:ext>
            </a:extLst>
          </p:cNvPr>
          <p:cNvCxnSpPr/>
          <p:nvPr/>
        </p:nvCxnSpPr>
        <p:spPr>
          <a:xfrm>
            <a:off x="5943601" y="5516880"/>
            <a:ext cx="23621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5665C61-299E-4280-B3C3-C8F50C552603}"/>
              </a:ext>
            </a:extLst>
          </p:cNvPr>
          <p:cNvCxnSpPr/>
          <p:nvPr/>
        </p:nvCxnSpPr>
        <p:spPr>
          <a:xfrm>
            <a:off x="5943601" y="5745480"/>
            <a:ext cx="22097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3C637D6-C606-465F-8267-6FC5EC0CE9F4}"/>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88CDFDBF-AD87-413A-A056-B3CD663771FE}"/>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395288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4033476" cy="523220"/>
          </a:xfrm>
          <a:prstGeom prst="rect">
            <a:avLst/>
          </a:prstGeom>
          <a:noFill/>
        </p:spPr>
        <p:txBody>
          <a:bodyPr wrap="none" rtlCol="0">
            <a:spAutoFit/>
          </a:bodyPr>
          <a:lstStyle/>
          <a:p>
            <a:pPr>
              <a:spcBef>
                <a:spcPts val="1200"/>
              </a:spcBef>
              <a:spcAft>
                <a:spcPts val="1200"/>
              </a:spcAft>
            </a:pPr>
            <a:r>
              <a:rPr lang="en-US" altLang="zh-CN" sz="2800" dirty="0"/>
              <a:t>The results for</a:t>
            </a:r>
            <a:r>
              <a:rPr lang="zh-CN" altLang="en-US" sz="2800" dirty="0"/>
              <a:t> </a:t>
            </a:r>
            <a:r>
              <a:rPr lang="en-US" altLang="zh-CN" sz="2800" dirty="0"/>
              <a:t>the</a:t>
            </a:r>
            <a:r>
              <a:rPr lang="zh-CN" altLang="en-US" sz="2800" dirty="0"/>
              <a:t> </a:t>
            </a:r>
            <a:r>
              <a:rPr lang="en-US" altLang="zh-CN" sz="2800" dirty="0"/>
              <a:t>NLCFL</a:t>
            </a:r>
            <a:endParaRPr lang="zh-CN" altLang="en-US" sz="2800" dirty="0"/>
          </a:p>
        </p:txBody>
      </p:sp>
      <p:pic>
        <p:nvPicPr>
          <p:cNvPr id="2" name="图片 1">
            <a:extLst>
              <a:ext uri="{FF2B5EF4-FFF2-40B4-BE49-F238E27FC236}">
                <a16:creationId xmlns:a16="http://schemas.microsoft.com/office/drawing/2014/main" id="{A41EFBE1-FD0C-4C42-99FB-6132285AD215}"/>
              </a:ext>
            </a:extLst>
          </p:cNvPr>
          <p:cNvPicPr>
            <a:picLocks noChangeAspect="1"/>
          </p:cNvPicPr>
          <p:nvPr/>
        </p:nvPicPr>
        <p:blipFill>
          <a:blip r:embed="rId3"/>
          <a:stretch>
            <a:fillRect/>
          </a:stretch>
        </p:blipFill>
        <p:spPr>
          <a:xfrm>
            <a:off x="1156858" y="2048589"/>
            <a:ext cx="10242289" cy="2818110"/>
          </a:xfrm>
          <a:prstGeom prst="rect">
            <a:avLst/>
          </a:prstGeom>
          <a:scene3d>
            <a:camera prst="perspectiveFront"/>
            <a:lightRig rig="threePt" dir="t"/>
          </a:scene3d>
        </p:spPr>
      </p:pic>
      <p:sp>
        <p:nvSpPr>
          <p:cNvPr id="5" name="流程图: 接点 4">
            <a:extLst>
              <a:ext uri="{FF2B5EF4-FFF2-40B4-BE49-F238E27FC236}">
                <a16:creationId xmlns:a16="http://schemas.microsoft.com/office/drawing/2014/main" id="{017B8C56-8481-4F3E-B435-77546C099D8A}"/>
              </a:ext>
            </a:extLst>
          </p:cNvPr>
          <p:cNvSpPr/>
          <p:nvPr/>
        </p:nvSpPr>
        <p:spPr>
          <a:xfrm>
            <a:off x="6797040" y="3032760"/>
            <a:ext cx="518160" cy="396240"/>
          </a:xfrm>
          <a:prstGeom prst="flowChartConnector">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BC7F3F7C-8281-4540-9553-2D9722558547}"/>
              </a:ext>
            </a:extLst>
          </p:cNvPr>
          <p:cNvSpPr/>
          <p:nvPr/>
        </p:nvSpPr>
        <p:spPr>
          <a:xfrm>
            <a:off x="8168640" y="3032760"/>
            <a:ext cx="518160" cy="396240"/>
          </a:xfrm>
          <a:prstGeom prst="flowChartConnector">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C7C2587E-C6D0-4A44-BF3C-0CA3900D3D0F}"/>
              </a:ext>
            </a:extLst>
          </p:cNvPr>
          <p:cNvCxnSpPr>
            <a:cxnSpLocks/>
          </p:cNvCxnSpPr>
          <p:nvPr/>
        </p:nvCxnSpPr>
        <p:spPr>
          <a:xfrm flipH="1">
            <a:off x="7315201" y="1706880"/>
            <a:ext cx="1188719" cy="1325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BF1C81C-8FA6-4E52-A21C-37B6780BCC59}"/>
              </a:ext>
            </a:extLst>
          </p:cNvPr>
          <p:cNvCxnSpPr>
            <a:cxnSpLocks/>
          </p:cNvCxnSpPr>
          <p:nvPr/>
        </p:nvCxnSpPr>
        <p:spPr>
          <a:xfrm>
            <a:off x="8503920" y="1889760"/>
            <a:ext cx="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8B047982-1257-4EA0-A0F5-3AFC7090F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0286" y="1300178"/>
            <a:ext cx="6044856" cy="748411"/>
          </a:xfrm>
          <a:prstGeom prst="rect">
            <a:avLst/>
          </a:prstGeom>
          <a:scene3d>
            <a:camera prst="perspectiveFront"/>
            <a:lightRig rig="threePt" dir="t"/>
          </a:scene3d>
        </p:spPr>
      </p:pic>
      <p:sp>
        <p:nvSpPr>
          <p:cNvPr id="24" name="矩形 23">
            <a:extLst>
              <a:ext uri="{FF2B5EF4-FFF2-40B4-BE49-F238E27FC236}">
                <a16:creationId xmlns:a16="http://schemas.microsoft.com/office/drawing/2014/main" id="{61D4EFE9-3C51-4307-8E04-DD0CF8C6265B}"/>
              </a:ext>
            </a:extLst>
          </p:cNvPr>
          <p:cNvSpPr/>
          <p:nvPr/>
        </p:nvSpPr>
        <p:spPr>
          <a:xfrm>
            <a:off x="9555480" y="3428999"/>
            <a:ext cx="518160" cy="1281997"/>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01ADC8F0-658D-4CA7-835D-53099EC92739}"/>
              </a:ext>
            </a:extLst>
          </p:cNvPr>
          <p:cNvSpPr/>
          <p:nvPr/>
        </p:nvSpPr>
        <p:spPr>
          <a:xfrm>
            <a:off x="10880987" y="3457644"/>
            <a:ext cx="518160" cy="96195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70907B9-081F-48A5-95A3-C678246A54F9}"/>
              </a:ext>
            </a:extLst>
          </p:cNvPr>
          <p:cNvSpPr/>
          <p:nvPr/>
        </p:nvSpPr>
        <p:spPr>
          <a:xfrm>
            <a:off x="2811726" y="3429000"/>
            <a:ext cx="518160" cy="13106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7D61647-4576-4066-8EE8-BCDED7D80E51}"/>
              </a:ext>
            </a:extLst>
          </p:cNvPr>
          <p:cNvSpPr/>
          <p:nvPr/>
        </p:nvSpPr>
        <p:spPr>
          <a:xfrm>
            <a:off x="5539686" y="3457643"/>
            <a:ext cx="518160" cy="1281997"/>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右大括号 32">
            <a:extLst>
              <a:ext uri="{FF2B5EF4-FFF2-40B4-BE49-F238E27FC236}">
                <a16:creationId xmlns:a16="http://schemas.microsoft.com/office/drawing/2014/main" id="{E1F63D9F-0619-4327-A143-6226BD03FFAD}"/>
              </a:ext>
            </a:extLst>
          </p:cNvPr>
          <p:cNvSpPr/>
          <p:nvPr/>
        </p:nvSpPr>
        <p:spPr>
          <a:xfrm rot="5400000">
            <a:off x="4255741" y="3600512"/>
            <a:ext cx="289563" cy="2659434"/>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EB16791-65E6-4B64-8C99-6BC8ADED29C5}"/>
              </a:ext>
            </a:extLst>
          </p:cNvPr>
          <p:cNvSpPr txBox="1"/>
          <p:nvPr/>
        </p:nvSpPr>
        <p:spPr>
          <a:xfrm>
            <a:off x="6797040" y="5850870"/>
            <a:ext cx="1946096" cy="369332"/>
          </a:xfrm>
          <a:prstGeom prst="rect">
            <a:avLst/>
          </a:prstGeom>
          <a:noFill/>
        </p:spPr>
        <p:txBody>
          <a:bodyPr wrap="square">
            <a:spAutoFit/>
          </a:bodyPr>
          <a:lstStyle/>
          <a:p>
            <a:r>
              <a:rPr lang="en-US" altLang="zh-CN" dirty="0"/>
              <a:t>LRB </a:t>
            </a:r>
            <a:r>
              <a:rPr lang="zh-CN" altLang="en-US" dirty="0"/>
              <a:t>优于 </a:t>
            </a:r>
            <a:r>
              <a:rPr lang="en-US" altLang="zh-CN" dirty="0"/>
              <a:t>LPB</a:t>
            </a:r>
            <a:endParaRPr lang="zh-CN" altLang="en-US" dirty="0"/>
          </a:p>
        </p:txBody>
      </p:sp>
      <p:sp>
        <p:nvSpPr>
          <p:cNvPr id="38" name="右大括号 37">
            <a:extLst>
              <a:ext uri="{FF2B5EF4-FFF2-40B4-BE49-F238E27FC236}">
                <a16:creationId xmlns:a16="http://schemas.microsoft.com/office/drawing/2014/main" id="{4A26BCC5-E1C1-4EA0-8C2F-EEA6CC0E11BC}"/>
              </a:ext>
            </a:extLst>
          </p:cNvPr>
          <p:cNvSpPr/>
          <p:nvPr/>
        </p:nvSpPr>
        <p:spPr>
          <a:xfrm rot="5400000">
            <a:off x="10381023" y="4092074"/>
            <a:ext cx="243754" cy="1722120"/>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右大括号 38">
            <a:extLst>
              <a:ext uri="{FF2B5EF4-FFF2-40B4-BE49-F238E27FC236}">
                <a16:creationId xmlns:a16="http://schemas.microsoft.com/office/drawing/2014/main" id="{C7F5ECF4-B337-4504-BF6E-E2248BCAF9CE}"/>
              </a:ext>
            </a:extLst>
          </p:cNvPr>
          <p:cNvSpPr/>
          <p:nvPr/>
        </p:nvSpPr>
        <p:spPr>
          <a:xfrm rot="5400000">
            <a:off x="7102760" y="2391851"/>
            <a:ext cx="704279" cy="607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005F5C1-F8AF-465E-94C9-2DD66198C3C3}"/>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BAEFD671-53C4-497F-AE33-74B86E5730CE}"/>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2137526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Implementations for FL</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4033476" cy="523220"/>
          </a:xfrm>
          <a:prstGeom prst="rect">
            <a:avLst/>
          </a:prstGeom>
          <a:noFill/>
        </p:spPr>
        <p:txBody>
          <a:bodyPr wrap="none" rtlCol="0">
            <a:spAutoFit/>
          </a:bodyPr>
          <a:lstStyle/>
          <a:p>
            <a:pPr>
              <a:spcBef>
                <a:spcPts val="1200"/>
              </a:spcBef>
              <a:spcAft>
                <a:spcPts val="1200"/>
              </a:spcAft>
            </a:pPr>
            <a:r>
              <a:rPr lang="en-US" altLang="zh-CN" sz="2800" dirty="0"/>
              <a:t>The results for</a:t>
            </a:r>
            <a:r>
              <a:rPr lang="zh-CN" altLang="en-US" sz="2800" dirty="0"/>
              <a:t> </a:t>
            </a:r>
            <a:r>
              <a:rPr lang="en-US" altLang="zh-CN" sz="2800" dirty="0"/>
              <a:t>the</a:t>
            </a:r>
            <a:r>
              <a:rPr lang="zh-CN" altLang="en-US" sz="2800" dirty="0"/>
              <a:t> </a:t>
            </a:r>
            <a:r>
              <a:rPr lang="en-US" altLang="zh-CN" sz="2800" dirty="0"/>
              <a:t>NLCFL</a:t>
            </a:r>
            <a:endParaRPr lang="zh-CN" altLang="en-US" sz="2800" dirty="0"/>
          </a:p>
        </p:txBody>
      </p:sp>
      <p:pic>
        <p:nvPicPr>
          <p:cNvPr id="2" name="图片 1">
            <a:extLst>
              <a:ext uri="{FF2B5EF4-FFF2-40B4-BE49-F238E27FC236}">
                <a16:creationId xmlns:a16="http://schemas.microsoft.com/office/drawing/2014/main" id="{6EAD6578-1E34-498F-8D3F-AE06D6FFCB26}"/>
              </a:ext>
            </a:extLst>
          </p:cNvPr>
          <p:cNvPicPr>
            <a:picLocks noChangeAspect="1"/>
          </p:cNvPicPr>
          <p:nvPr/>
        </p:nvPicPr>
        <p:blipFill>
          <a:blip r:embed="rId3"/>
          <a:stretch>
            <a:fillRect/>
          </a:stretch>
        </p:blipFill>
        <p:spPr>
          <a:xfrm>
            <a:off x="3279103" y="1439108"/>
            <a:ext cx="8382229" cy="4254102"/>
          </a:xfrm>
          <a:prstGeom prst="rect">
            <a:avLst/>
          </a:prstGeom>
          <a:scene3d>
            <a:camera prst="perspectiveFront"/>
            <a:lightRig rig="threePt" dir="t"/>
          </a:scene3d>
        </p:spPr>
      </p:pic>
      <p:sp>
        <p:nvSpPr>
          <p:cNvPr id="6" name="文本框 5">
            <a:extLst>
              <a:ext uri="{FF2B5EF4-FFF2-40B4-BE49-F238E27FC236}">
                <a16:creationId xmlns:a16="http://schemas.microsoft.com/office/drawing/2014/main" id="{93FFAA79-9EBF-4F03-8031-FCB6F14E2F4A}"/>
              </a:ext>
            </a:extLst>
          </p:cNvPr>
          <p:cNvSpPr txBox="1"/>
          <p:nvPr/>
        </p:nvSpPr>
        <p:spPr>
          <a:xfrm>
            <a:off x="177800" y="1555770"/>
            <a:ext cx="2763520" cy="1631216"/>
          </a:xfrm>
          <a:prstGeom prst="rect">
            <a:avLst/>
          </a:prstGeom>
          <a:noFill/>
        </p:spPr>
        <p:txBody>
          <a:bodyPr wrap="square">
            <a:spAutoFit/>
          </a:bodyPr>
          <a:lstStyle/>
          <a:p>
            <a:r>
              <a:rPr lang="zh-CN" altLang="en-US" sz="2000" dirty="0"/>
              <a:t>the best Lagrangian multiplier found within i iterations of the subgradient method in Step 1 of Algorithm 1</a:t>
            </a:r>
          </a:p>
        </p:txBody>
      </p:sp>
      <p:sp>
        <p:nvSpPr>
          <p:cNvPr id="8" name="矩形: 圆角 7">
            <a:extLst>
              <a:ext uri="{FF2B5EF4-FFF2-40B4-BE49-F238E27FC236}">
                <a16:creationId xmlns:a16="http://schemas.microsoft.com/office/drawing/2014/main" id="{774A3F48-3CE7-4583-A6AA-494A1865FCD8}"/>
              </a:ext>
            </a:extLst>
          </p:cNvPr>
          <p:cNvSpPr/>
          <p:nvPr/>
        </p:nvSpPr>
        <p:spPr>
          <a:xfrm>
            <a:off x="3279103" y="3733800"/>
            <a:ext cx="4417097" cy="179832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725D3D72-0F15-4941-818A-B49F5249070B}"/>
              </a:ext>
            </a:extLst>
          </p:cNvPr>
          <p:cNvCxnSpPr/>
          <p:nvPr/>
        </p:nvCxnSpPr>
        <p:spPr>
          <a:xfrm flipH="1" flipV="1">
            <a:off x="2636520" y="2773680"/>
            <a:ext cx="642583" cy="1082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28ED941-22FE-468C-B3B7-1DE5877F3D07}"/>
              </a:ext>
            </a:extLst>
          </p:cNvPr>
          <p:cNvCxnSpPr/>
          <p:nvPr/>
        </p:nvCxnSpPr>
        <p:spPr>
          <a:xfrm>
            <a:off x="685800" y="1874520"/>
            <a:ext cx="1676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50E7983-5A38-42EE-8426-965B1B23C20B}"/>
              </a:ext>
            </a:extLst>
          </p:cNvPr>
          <p:cNvCxnSpPr/>
          <p:nvPr/>
        </p:nvCxnSpPr>
        <p:spPr>
          <a:xfrm>
            <a:off x="1127760" y="2240280"/>
            <a:ext cx="1676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E40D90C-9002-4259-82FD-4B049F34A532}"/>
              </a:ext>
            </a:extLst>
          </p:cNvPr>
          <p:cNvCxnSpPr>
            <a:cxnSpLocks/>
          </p:cNvCxnSpPr>
          <p:nvPr/>
        </p:nvCxnSpPr>
        <p:spPr>
          <a:xfrm>
            <a:off x="289560" y="2545080"/>
            <a:ext cx="112776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17AA3AE-A4E9-433B-A4DE-B23B250065D2}"/>
              </a:ext>
            </a:extLst>
          </p:cNvPr>
          <p:cNvSpPr txBox="1"/>
          <p:nvPr/>
        </p:nvSpPr>
        <p:spPr>
          <a:xfrm>
            <a:off x="1524000" y="5781080"/>
            <a:ext cx="10180320" cy="400110"/>
          </a:xfrm>
          <a:prstGeom prst="rect">
            <a:avLst/>
          </a:prstGeom>
          <a:noFill/>
        </p:spPr>
        <p:txBody>
          <a:bodyPr wrap="square">
            <a:spAutoFit/>
          </a:bodyPr>
          <a:lstStyle/>
          <a:p>
            <a:pPr marL="285750" indent="-285750">
              <a:buFont typeface="Wingdings" panose="05000000000000000000" pitchFamily="2" charset="2"/>
              <a:buChar char="Ø"/>
            </a:pPr>
            <a:r>
              <a:rPr lang="en-US" altLang="zh-CN" sz="2000" b="0" i="0" dirty="0">
                <a:effectLst/>
                <a:latin typeface="+mj-lt"/>
              </a:rPr>
              <a:t>This finding confirms the need for using multiple </a:t>
            </a:r>
            <a:r>
              <a:rPr lang="en-US" altLang="zh-CN" sz="2000" b="0" i="0" dirty="0" err="1">
                <a:effectLst/>
                <a:latin typeface="+mj-lt"/>
              </a:rPr>
              <a:t>Lagrangian</a:t>
            </a:r>
            <a:r>
              <a:rPr lang="en-US" altLang="zh-CN" sz="2000" b="0" i="0" dirty="0">
                <a:effectLst/>
                <a:latin typeface="+mj-lt"/>
              </a:rPr>
              <a:t> multipliers in Algorithm 1.</a:t>
            </a:r>
            <a:endParaRPr lang="zh-CN" altLang="en-US" sz="2000" dirty="0">
              <a:latin typeface="+mj-lt"/>
            </a:endParaRPr>
          </a:p>
        </p:txBody>
      </p:sp>
      <p:sp>
        <p:nvSpPr>
          <p:cNvPr id="18" name="矩形 17">
            <a:extLst>
              <a:ext uri="{FF2B5EF4-FFF2-40B4-BE49-F238E27FC236}">
                <a16:creationId xmlns:a16="http://schemas.microsoft.com/office/drawing/2014/main" id="{C938D31F-1220-4CB5-9639-EF542CCA4BE1}"/>
              </a:ext>
            </a:extLst>
          </p:cNvPr>
          <p:cNvSpPr/>
          <p:nvPr/>
        </p:nvSpPr>
        <p:spPr>
          <a:xfrm>
            <a:off x="7955281" y="3733800"/>
            <a:ext cx="883920" cy="168509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F568F88-286E-44E4-A781-55B284E7F139}"/>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C1491C5A-A6A7-45B1-BF86-1B0F7481FD65}"/>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2603498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kern="2200" dirty="0">
                <a:effectLst/>
                <a:latin typeface="+mj-lt"/>
                <a:ea typeface="等线" panose="02010600030101010101" pitchFamily="2" charset="-122"/>
              </a:rPr>
              <a:t>Introduction</a:t>
            </a:r>
            <a:endParaRPr lang="zh-CN" altLang="en-US" sz="3200" dirty="0">
              <a:latin typeface="+mj-lt"/>
              <a:ea typeface="+mn-ea"/>
            </a:endParaRPr>
          </a:p>
        </p:txBody>
      </p:sp>
      <p:sp>
        <p:nvSpPr>
          <p:cNvPr id="2" name="文本框 1">
            <a:extLst>
              <a:ext uri="{FF2B5EF4-FFF2-40B4-BE49-F238E27FC236}">
                <a16:creationId xmlns:a16="http://schemas.microsoft.com/office/drawing/2014/main" id="{D08C9422-C61B-4CBD-9CA3-5747EF8F9A53}"/>
              </a:ext>
            </a:extLst>
          </p:cNvPr>
          <p:cNvSpPr txBox="1"/>
          <p:nvPr/>
        </p:nvSpPr>
        <p:spPr>
          <a:xfrm>
            <a:off x="753761" y="704336"/>
            <a:ext cx="2464136" cy="523220"/>
          </a:xfrm>
          <a:prstGeom prst="rect">
            <a:avLst/>
          </a:prstGeom>
          <a:noFill/>
        </p:spPr>
        <p:txBody>
          <a:bodyPr wrap="none" rtlCol="0">
            <a:spAutoFit/>
          </a:bodyPr>
          <a:lstStyle/>
          <a:p>
            <a:pPr>
              <a:spcBef>
                <a:spcPts val="1200"/>
              </a:spcBef>
              <a:spcAft>
                <a:spcPts val="1200"/>
              </a:spcAft>
            </a:pPr>
            <a:r>
              <a:rPr lang="en-US" altLang="zh-CN" sz="2800" dirty="0">
                <a:solidFill>
                  <a:schemeClr val="accent1"/>
                </a:solidFill>
              </a:rPr>
              <a:t>Research gap</a:t>
            </a:r>
            <a:r>
              <a:rPr lang="zh-CN" altLang="en-US" sz="2800" dirty="0"/>
              <a:t>：</a:t>
            </a:r>
          </a:p>
        </p:txBody>
      </p:sp>
      <p:sp>
        <p:nvSpPr>
          <p:cNvPr id="5" name="文本框 4">
            <a:extLst>
              <a:ext uri="{FF2B5EF4-FFF2-40B4-BE49-F238E27FC236}">
                <a16:creationId xmlns:a16="http://schemas.microsoft.com/office/drawing/2014/main" id="{892A52D5-1742-4BAE-AF14-D95929C62D07}"/>
              </a:ext>
            </a:extLst>
          </p:cNvPr>
          <p:cNvSpPr txBox="1"/>
          <p:nvPr/>
        </p:nvSpPr>
        <p:spPr>
          <a:xfrm>
            <a:off x="753760" y="1255735"/>
            <a:ext cx="11438240" cy="461665"/>
          </a:xfrm>
          <a:prstGeom prst="rect">
            <a:avLst/>
          </a:prstGeom>
          <a:noFill/>
        </p:spPr>
        <p:txBody>
          <a:bodyPr wrap="square">
            <a:spAutoFit/>
          </a:bodyPr>
          <a:lstStyle/>
          <a:p>
            <a:r>
              <a:rPr lang="en-US" altLang="zh-CN" sz="2400" dirty="0"/>
              <a:t>1</a:t>
            </a:r>
            <a:r>
              <a:rPr lang="zh-CN" altLang="en-US" sz="2400" dirty="0"/>
              <a:t>、</a:t>
            </a:r>
            <a:r>
              <a:rPr lang="en-US" altLang="zh-CN" sz="2400" dirty="0"/>
              <a:t>the optimal cost allocation problem (OCAP) introduced by </a:t>
            </a:r>
            <a:r>
              <a:rPr lang="en-US" altLang="zh-CN" sz="2400" dirty="0" err="1"/>
              <a:t>Caprara</a:t>
            </a:r>
            <a:r>
              <a:rPr lang="en-US" altLang="zh-CN" sz="2400" dirty="0"/>
              <a:t> and </a:t>
            </a:r>
            <a:r>
              <a:rPr lang="en-US" altLang="zh-CN" sz="2400" dirty="0" err="1"/>
              <a:t>Letchford</a:t>
            </a:r>
            <a:r>
              <a:rPr lang="en-US" altLang="zh-CN" sz="2400" dirty="0"/>
              <a:t> (2010)</a:t>
            </a:r>
            <a:endParaRPr lang="zh-CN" altLang="en-US" sz="2400" dirty="0"/>
          </a:p>
        </p:txBody>
      </p:sp>
      <p:sp>
        <p:nvSpPr>
          <p:cNvPr id="7" name="文本框 6">
            <a:extLst>
              <a:ext uri="{FF2B5EF4-FFF2-40B4-BE49-F238E27FC236}">
                <a16:creationId xmlns:a16="http://schemas.microsoft.com/office/drawing/2014/main" id="{EDAB57F4-61E5-4692-A710-F0125B04099F}"/>
              </a:ext>
            </a:extLst>
          </p:cNvPr>
          <p:cNvSpPr txBox="1"/>
          <p:nvPr/>
        </p:nvSpPr>
        <p:spPr>
          <a:xfrm>
            <a:off x="753756" y="1700836"/>
            <a:ext cx="11438240" cy="830997"/>
          </a:xfrm>
          <a:prstGeom prst="rect">
            <a:avLst/>
          </a:prstGeom>
          <a:noFill/>
        </p:spPr>
        <p:txBody>
          <a:bodyPr wrap="square">
            <a:spAutoFit/>
          </a:bodyPr>
          <a:lstStyle/>
          <a:p>
            <a:r>
              <a:rPr lang="en-US" altLang="zh-CN" sz="2400" dirty="0"/>
              <a:t>2</a:t>
            </a:r>
            <a:r>
              <a:rPr lang="zh-CN" altLang="en-US" sz="2400" dirty="0"/>
              <a:t>、</a:t>
            </a:r>
            <a:r>
              <a:rPr lang="en-US" altLang="zh-CN" sz="2400" dirty="0" err="1"/>
              <a:t>Caprara</a:t>
            </a:r>
            <a:r>
              <a:rPr lang="en-US" altLang="zh-CN" sz="2400" dirty="0"/>
              <a:t> and </a:t>
            </a:r>
            <a:r>
              <a:rPr lang="en-US" altLang="zh-CN" sz="2400" dirty="0" err="1"/>
              <a:t>Letchford</a:t>
            </a:r>
            <a:r>
              <a:rPr lang="en-US" altLang="zh-CN" sz="2400" dirty="0"/>
              <a:t> (2010) developed an LP-based framework, referred to here in as the LPB algorithm</a:t>
            </a:r>
            <a:endParaRPr lang="zh-CN" altLang="en-US" sz="2400" dirty="0"/>
          </a:p>
        </p:txBody>
      </p:sp>
      <p:sp>
        <p:nvSpPr>
          <p:cNvPr id="9" name="文本框 8">
            <a:extLst>
              <a:ext uri="{FF2B5EF4-FFF2-40B4-BE49-F238E27FC236}">
                <a16:creationId xmlns:a16="http://schemas.microsoft.com/office/drawing/2014/main" id="{2B9E5380-4EFC-4FAA-93FF-188595482192}"/>
              </a:ext>
            </a:extLst>
          </p:cNvPr>
          <p:cNvSpPr txBox="1"/>
          <p:nvPr/>
        </p:nvSpPr>
        <p:spPr>
          <a:xfrm>
            <a:off x="753760" y="2576694"/>
            <a:ext cx="11438240" cy="1569660"/>
          </a:xfrm>
          <a:prstGeom prst="rect">
            <a:avLst/>
          </a:prstGeom>
          <a:noFill/>
        </p:spPr>
        <p:txBody>
          <a:bodyPr wrap="square">
            <a:spAutoFit/>
          </a:bodyPr>
          <a:lstStyle/>
          <a:p>
            <a:r>
              <a:rPr lang="en-US" altLang="zh-CN" sz="2400" dirty="0"/>
              <a:t>3</a:t>
            </a:r>
            <a:r>
              <a:rPr lang="zh-CN" altLang="en-US" sz="2400" dirty="0"/>
              <a:t>、</a:t>
            </a:r>
            <a:r>
              <a:rPr lang="en-US" altLang="zh-CN" sz="2400" dirty="0"/>
              <a:t>It is hard to identify all assignable constraints</a:t>
            </a:r>
            <a:r>
              <a:rPr lang="zh-CN" altLang="en-US" sz="2400" dirty="0"/>
              <a:t> </a:t>
            </a:r>
            <a:r>
              <a:rPr lang="en-US" altLang="zh-CN" sz="2400" dirty="0"/>
              <a:t>traveling salesman problem (TSP) game and vehicle routing game in </a:t>
            </a:r>
            <a:r>
              <a:rPr lang="en-US" altLang="zh-CN" sz="2400" dirty="0" err="1"/>
              <a:t>Caprara</a:t>
            </a:r>
            <a:r>
              <a:rPr lang="en-US" altLang="zh-CN" sz="2400" dirty="0"/>
              <a:t> and </a:t>
            </a:r>
            <a:r>
              <a:rPr lang="en-US" altLang="zh-CN" sz="2400" dirty="0" err="1"/>
              <a:t>Letchford</a:t>
            </a:r>
            <a:r>
              <a:rPr lang="en-US" altLang="zh-CN" sz="2400" dirty="0"/>
              <a:t>(2010).</a:t>
            </a:r>
          </a:p>
          <a:p>
            <a:pPr indent="457200"/>
            <a:r>
              <a:rPr lang="en-US" altLang="zh-CN" sz="2400" dirty="0"/>
              <a:t>unrooted traveling sales-man game studied in </a:t>
            </a:r>
            <a:r>
              <a:rPr lang="en-US" altLang="zh-CN" sz="2400" dirty="0" err="1"/>
              <a:t>Caprara</a:t>
            </a:r>
            <a:r>
              <a:rPr lang="en-US" altLang="zh-CN" sz="2400" dirty="0"/>
              <a:t> and </a:t>
            </a:r>
            <a:r>
              <a:rPr lang="en-US" altLang="zh-CN" sz="2400" dirty="0" err="1"/>
              <a:t>Letchford</a:t>
            </a:r>
            <a:r>
              <a:rPr lang="en-US" altLang="zh-CN" sz="2400" dirty="0"/>
              <a:t> (2010):(</a:t>
            </a:r>
            <a:r>
              <a:rPr lang="zh-CN" altLang="en-US" sz="2400" dirty="0"/>
              <a:t>即使约束全部被识别，求解可能本身就是一个</a:t>
            </a:r>
            <a:r>
              <a:rPr lang="en-US" altLang="zh-CN" sz="2400" dirty="0"/>
              <a:t>NP-hardness)</a:t>
            </a:r>
            <a:endParaRPr lang="zh-CN" altLang="en-US" sz="2400" dirty="0"/>
          </a:p>
        </p:txBody>
      </p:sp>
      <p:sp>
        <p:nvSpPr>
          <p:cNvPr id="13" name="文本框 12">
            <a:extLst>
              <a:ext uri="{FF2B5EF4-FFF2-40B4-BE49-F238E27FC236}">
                <a16:creationId xmlns:a16="http://schemas.microsoft.com/office/drawing/2014/main" id="{9EDFE60B-ECB2-424C-99F7-11866D96C8F0}"/>
              </a:ext>
            </a:extLst>
          </p:cNvPr>
          <p:cNvSpPr txBox="1"/>
          <p:nvPr/>
        </p:nvSpPr>
        <p:spPr>
          <a:xfrm>
            <a:off x="753756" y="4196843"/>
            <a:ext cx="6104238" cy="461665"/>
          </a:xfrm>
          <a:prstGeom prst="rect">
            <a:avLst/>
          </a:prstGeom>
          <a:noFill/>
        </p:spPr>
        <p:txBody>
          <a:bodyPr wrap="square">
            <a:spAutoFit/>
          </a:bodyPr>
          <a:lstStyle/>
          <a:p>
            <a:r>
              <a:rPr lang="en-US" altLang="zh-CN" sz="2400" dirty="0"/>
              <a:t>4</a:t>
            </a:r>
            <a:r>
              <a:rPr lang="zh-CN" altLang="en-US" sz="2400" dirty="0"/>
              <a:t>、</a:t>
            </a:r>
            <a:r>
              <a:rPr lang="en-US" altLang="zh-CN" sz="2400" dirty="0"/>
              <a:t>LRB</a:t>
            </a:r>
            <a:r>
              <a:rPr lang="zh-CN" altLang="en-US" sz="2400" dirty="0"/>
              <a:t>（</a:t>
            </a:r>
            <a:r>
              <a:rPr lang="en-US" altLang="zh-CN" sz="2400" dirty="0" err="1"/>
              <a:t>Lagrangian</a:t>
            </a:r>
            <a:r>
              <a:rPr lang="en-US" altLang="zh-CN" sz="2400" dirty="0"/>
              <a:t> Relaxation-Based</a:t>
            </a:r>
            <a:r>
              <a:rPr lang="zh-CN" altLang="en-US" sz="2400" dirty="0"/>
              <a:t>）</a:t>
            </a:r>
          </a:p>
        </p:txBody>
      </p:sp>
      <p:sp>
        <p:nvSpPr>
          <p:cNvPr id="15" name="文本框 14">
            <a:extLst>
              <a:ext uri="{FF2B5EF4-FFF2-40B4-BE49-F238E27FC236}">
                <a16:creationId xmlns:a16="http://schemas.microsoft.com/office/drawing/2014/main" id="{82A9F6C3-3698-42D7-8995-651B883FD7BE}"/>
              </a:ext>
            </a:extLst>
          </p:cNvPr>
          <p:cNvSpPr txBox="1"/>
          <p:nvPr/>
        </p:nvSpPr>
        <p:spPr>
          <a:xfrm>
            <a:off x="1097685" y="4658508"/>
            <a:ext cx="10750382" cy="1569660"/>
          </a:xfrm>
          <a:prstGeom prst="rect">
            <a:avLst/>
          </a:prstGeom>
          <a:noFill/>
        </p:spPr>
        <p:txBody>
          <a:bodyPr wrap="square">
            <a:spAutoFit/>
          </a:bodyPr>
          <a:lstStyle/>
          <a:p>
            <a:pPr marL="342900" indent="-342900">
              <a:buFont typeface="Wingdings" panose="05000000000000000000" pitchFamily="2" charset="2"/>
              <a:buChar char="Ø"/>
            </a:pPr>
            <a:r>
              <a:rPr lang="en-US" altLang="zh-CN" sz="2400" dirty="0"/>
              <a:t>a generic framework</a:t>
            </a:r>
            <a:r>
              <a:rPr lang="zh-CN" altLang="en-US" sz="2400" dirty="0"/>
              <a:t>；</a:t>
            </a:r>
            <a:endParaRPr lang="en-US" altLang="zh-CN" sz="2400" dirty="0"/>
          </a:p>
          <a:p>
            <a:pPr marL="342900" indent="-342900">
              <a:buFont typeface="Wingdings" panose="05000000000000000000" pitchFamily="2" charset="2"/>
              <a:buChar char="Ø"/>
            </a:pPr>
            <a:r>
              <a:rPr lang="en-US" altLang="zh-CN" sz="2400" dirty="0"/>
              <a:t>also </a:t>
            </a:r>
            <a:r>
              <a:rPr lang="en-US" altLang="zh-CN" sz="2400" dirty="0" err="1"/>
              <a:t>appicable</a:t>
            </a:r>
            <a:r>
              <a:rPr lang="en-US" altLang="zh-CN" sz="2400" dirty="0"/>
              <a:t> to problems with nonlinear objectives; </a:t>
            </a:r>
          </a:p>
          <a:p>
            <a:pPr marL="342900" indent="-342900">
              <a:buFont typeface="Wingdings" panose="05000000000000000000" pitchFamily="2" charset="2"/>
              <a:buChar char="Ø"/>
            </a:pPr>
            <a:r>
              <a:rPr lang="en-US" altLang="zh-CN" sz="2400" dirty="0"/>
              <a:t>the </a:t>
            </a:r>
            <a:r>
              <a:rPr lang="en-US" altLang="zh-CN" sz="2400" dirty="0" err="1"/>
              <a:t>Lagrangian</a:t>
            </a:r>
            <a:r>
              <a:rPr lang="en-US" altLang="zh-CN" sz="2400" dirty="0"/>
              <a:t> relaxation bound is no worse than the bound provided by the relaxed LP solution.</a:t>
            </a:r>
            <a:endParaRPr lang="zh-CN" altLang="en-US" sz="2400" dirty="0"/>
          </a:p>
        </p:txBody>
      </p:sp>
      <p:sp>
        <p:nvSpPr>
          <p:cNvPr id="10" name="矩形 9">
            <a:extLst>
              <a:ext uri="{FF2B5EF4-FFF2-40B4-BE49-F238E27FC236}">
                <a16:creationId xmlns:a16="http://schemas.microsoft.com/office/drawing/2014/main" id="{5DED53F8-5184-4CEF-8C14-B667B00E1D23}"/>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文献汇报</a:t>
            </a:r>
          </a:p>
        </p:txBody>
      </p:sp>
    </p:spTree>
    <p:extLst>
      <p:ext uri="{BB962C8B-B14F-4D97-AF65-F5344CB8AC3E}">
        <p14:creationId xmlns:p14="http://schemas.microsoft.com/office/powerpoint/2010/main" val="63998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Conclusion</a:t>
            </a:r>
            <a:endParaRPr lang="zh-CN" altLang="en-US" sz="3200" b="1" dirty="0">
              <a:latin typeface="+mj-lt"/>
              <a:ea typeface="+mn-ea"/>
            </a:endParaRPr>
          </a:p>
        </p:txBody>
      </p:sp>
      <p:sp>
        <p:nvSpPr>
          <p:cNvPr id="15" name="文本框 14">
            <a:extLst>
              <a:ext uri="{FF2B5EF4-FFF2-40B4-BE49-F238E27FC236}">
                <a16:creationId xmlns:a16="http://schemas.microsoft.com/office/drawing/2014/main" id="{454FD42E-E80D-4E42-8FCF-65BE948BD7CE}"/>
              </a:ext>
            </a:extLst>
          </p:cNvPr>
          <p:cNvSpPr txBox="1"/>
          <p:nvPr/>
        </p:nvSpPr>
        <p:spPr>
          <a:xfrm>
            <a:off x="552450" y="1586449"/>
            <a:ext cx="8698230" cy="523220"/>
          </a:xfrm>
          <a:prstGeom prst="rect">
            <a:avLst/>
          </a:prstGeom>
          <a:noFill/>
        </p:spPr>
        <p:txBody>
          <a:bodyPr wrap="square">
            <a:spAutoFit/>
          </a:bodyPr>
          <a:lstStyle/>
          <a:p>
            <a:pPr marL="457200" indent="-457200">
              <a:buFont typeface="Wingdings" panose="05000000000000000000" pitchFamily="2" charset="2"/>
              <a:buChar char="Ø"/>
            </a:pPr>
            <a:r>
              <a:rPr lang="en-US" altLang="zh-CN" sz="2800" dirty="0"/>
              <a:t>cooperative games whose </a:t>
            </a:r>
            <a:r>
              <a:rPr lang="en-US" altLang="zh-CN" sz="2800" dirty="0">
                <a:solidFill>
                  <a:srgbClr val="00B0F0"/>
                </a:solidFill>
              </a:rPr>
              <a:t>core may be empty</a:t>
            </a:r>
            <a:endParaRPr lang="zh-CN" altLang="en-US" sz="2800" dirty="0">
              <a:solidFill>
                <a:srgbClr val="00B0F0"/>
              </a:solidFill>
            </a:endParaRPr>
          </a:p>
        </p:txBody>
      </p:sp>
      <p:sp>
        <p:nvSpPr>
          <p:cNvPr id="16" name="文本框 15">
            <a:extLst>
              <a:ext uri="{FF2B5EF4-FFF2-40B4-BE49-F238E27FC236}">
                <a16:creationId xmlns:a16="http://schemas.microsoft.com/office/drawing/2014/main" id="{581EE98E-F983-4888-86F5-33EB37CD8569}"/>
              </a:ext>
            </a:extLst>
          </p:cNvPr>
          <p:cNvSpPr txBox="1"/>
          <p:nvPr/>
        </p:nvSpPr>
        <p:spPr>
          <a:xfrm>
            <a:off x="552450" y="2233843"/>
            <a:ext cx="10755630" cy="1384995"/>
          </a:xfrm>
          <a:prstGeom prst="rect">
            <a:avLst/>
          </a:prstGeom>
          <a:noFill/>
        </p:spPr>
        <p:txBody>
          <a:bodyPr wrap="square">
            <a:spAutoFit/>
          </a:bodyPr>
          <a:lstStyle/>
          <a:p>
            <a:pPr marL="457200" indent="-457200">
              <a:buFont typeface="Wingdings" panose="05000000000000000000" pitchFamily="2" charset="2"/>
              <a:buChar char="Ø"/>
            </a:pPr>
            <a:r>
              <a:rPr lang="en-US" altLang="zh-CN" sz="2800" dirty="0"/>
              <a:t>propose </a:t>
            </a:r>
            <a:r>
              <a:rPr lang="en-US" altLang="zh-CN" sz="2800" dirty="0">
                <a:solidFill>
                  <a:srgbClr val="00B0F0"/>
                </a:solidFill>
              </a:rPr>
              <a:t>a generic framework </a:t>
            </a:r>
            <a:r>
              <a:rPr lang="en-US" altLang="zh-CN" sz="2800" dirty="0"/>
              <a:t>to calculate </a:t>
            </a:r>
            <a:r>
              <a:rPr lang="en-US" altLang="zh-CN" sz="2800" dirty="0">
                <a:solidFill>
                  <a:srgbClr val="00B0F0"/>
                </a:solidFill>
              </a:rPr>
              <a:t>a good stable cost allocation </a:t>
            </a:r>
            <a:r>
              <a:rPr lang="en-US" altLang="zh-CN" sz="2800" dirty="0"/>
              <a:t>that satisfies </a:t>
            </a:r>
            <a:r>
              <a:rPr lang="en-US" altLang="zh-CN" sz="2800" dirty="0">
                <a:solidFill>
                  <a:srgbClr val="00B0F0"/>
                </a:solidFill>
              </a:rPr>
              <a:t>coalitional stability</a:t>
            </a:r>
            <a:r>
              <a:rPr lang="en-US" altLang="zh-CN" sz="2800" dirty="0"/>
              <a:t> and </a:t>
            </a:r>
            <a:r>
              <a:rPr lang="en-US" altLang="zh-CN" sz="2800" dirty="0">
                <a:solidFill>
                  <a:srgbClr val="00B0F0"/>
                </a:solidFill>
              </a:rPr>
              <a:t>recovers the grand coalition cost </a:t>
            </a:r>
            <a:r>
              <a:rPr lang="en-US" altLang="zh-CN" sz="2800" dirty="0"/>
              <a:t>as much as possible</a:t>
            </a:r>
            <a:endParaRPr lang="zh-CN" altLang="en-US" sz="2800" dirty="0"/>
          </a:p>
        </p:txBody>
      </p:sp>
      <p:sp>
        <p:nvSpPr>
          <p:cNvPr id="19" name="文本框 18">
            <a:extLst>
              <a:ext uri="{FF2B5EF4-FFF2-40B4-BE49-F238E27FC236}">
                <a16:creationId xmlns:a16="http://schemas.microsoft.com/office/drawing/2014/main" id="{39C3202C-4E3A-427E-8888-A1A7DA52618E}"/>
              </a:ext>
            </a:extLst>
          </p:cNvPr>
          <p:cNvSpPr txBox="1"/>
          <p:nvPr/>
        </p:nvSpPr>
        <p:spPr>
          <a:xfrm>
            <a:off x="552450" y="3743012"/>
            <a:ext cx="11273790" cy="954107"/>
          </a:xfrm>
          <a:prstGeom prst="rect">
            <a:avLst/>
          </a:prstGeom>
          <a:noFill/>
        </p:spPr>
        <p:txBody>
          <a:bodyPr wrap="square">
            <a:spAutoFit/>
          </a:bodyPr>
          <a:lstStyle/>
          <a:p>
            <a:pPr marL="457200" indent="-457200">
              <a:buFont typeface="Wingdings" panose="05000000000000000000" pitchFamily="2" charset="2"/>
              <a:buChar char="Ø"/>
            </a:pPr>
            <a:r>
              <a:rPr lang="en-US" altLang="zh-CN" sz="2800" dirty="0"/>
              <a:t>algorithm is </a:t>
            </a:r>
            <a:r>
              <a:rPr lang="en-US" altLang="zh-CN" sz="2800" dirty="0">
                <a:solidFill>
                  <a:srgbClr val="00B0F0"/>
                </a:solidFill>
              </a:rPr>
              <a:t>not restricted to </a:t>
            </a:r>
            <a:r>
              <a:rPr lang="en-US" altLang="zh-CN" sz="2800" dirty="0"/>
              <a:t>solving problems with assignable constraints and linear objective functions</a:t>
            </a:r>
            <a:endParaRPr lang="zh-CN" altLang="en-US" sz="2800" dirty="0"/>
          </a:p>
        </p:txBody>
      </p:sp>
      <p:sp>
        <p:nvSpPr>
          <p:cNvPr id="20" name="文本框 19">
            <a:extLst>
              <a:ext uri="{FF2B5EF4-FFF2-40B4-BE49-F238E27FC236}">
                <a16:creationId xmlns:a16="http://schemas.microsoft.com/office/drawing/2014/main" id="{377F3020-CDBC-42DE-AC5A-C124D8413099}"/>
              </a:ext>
            </a:extLst>
          </p:cNvPr>
          <p:cNvSpPr txBox="1"/>
          <p:nvPr/>
        </p:nvSpPr>
        <p:spPr>
          <a:xfrm>
            <a:off x="552450" y="4821293"/>
            <a:ext cx="11273790" cy="523220"/>
          </a:xfrm>
          <a:prstGeom prst="rect">
            <a:avLst/>
          </a:prstGeom>
          <a:noFill/>
        </p:spPr>
        <p:txBody>
          <a:bodyPr wrap="square">
            <a:spAutoFit/>
          </a:bodyPr>
          <a:lstStyle/>
          <a:p>
            <a:pPr marL="457200" indent="-457200">
              <a:buFont typeface="Wingdings" panose="05000000000000000000" pitchFamily="2" charset="2"/>
              <a:buChar char="Ø"/>
            </a:pPr>
            <a:r>
              <a:rPr lang="en-US" altLang="zh-CN" sz="2800" dirty="0">
                <a:solidFill>
                  <a:srgbClr val="00B0F0"/>
                </a:solidFill>
              </a:rPr>
              <a:t>demonstrate</a:t>
            </a:r>
            <a:r>
              <a:rPr lang="en-US" altLang="zh-CN" sz="2800" dirty="0"/>
              <a:t> our new algorithm on two different </a:t>
            </a:r>
            <a:r>
              <a:rPr lang="en-US" altLang="zh-CN" sz="2800" dirty="0">
                <a:solidFill>
                  <a:srgbClr val="00B0F0"/>
                </a:solidFill>
              </a:rPr>
              <a:t>facility location games</a:t>
            </a:r>
            <a:endParaRPr lang="zh-CN" altLang="en-US" sz="2800" dirty="0">
              <a:solidFill>
                <a:srgbClr val="00B0F0"/>
              </a:solidFill>
            </a:endParaRPr>
          </a:p>
        </p:txBody>
      </p:sp>
      <p:sp>
        <p:nvSpPr>
          <p:cNvPr id="21" name="矩形 20">
            <a:extLst>
              <a:ext uri="{FF2B5EF4-FFF2-40B4-BE49-F238E27FC236}">
                <a16:creationId xmlns:a16="http://schemas.microsoft.com/office/drawing/2014/main" id="{98EF4A6B-D0B7-4366-8C55-5BB45DF5A8ED}"/>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D49BAD5-5DED-4CC7-811B-C8E3969B1B9F}"/>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1883298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003032"/>
            <a:ext cx="9144000" cy="1211263"/>
          </a:xfrm>
        </p:spPr>
        <p:txBody>
          <a:bodyPr>
            <a:normAutofit/>
          </a:bodyPr>
          <a:lstStyle/>
          <a:p>
            <a:r>
              <a:rPr lang="en-US" altLang="zh-CN" sz="4400" b="1" dirty="0"/>
              <a:t>Thank you for listening</a:t>
            </a:r>
            <a:r>
              <a:rPr lang="zh-CN" altLang="en-US" sz="4400" b="1" dirty="0"/>
              <a:t>！</a:t>
            </a:r>
          </a:p>
        </p:txBody>
      </p:sp>
      <p:sp>
        <p:nvSpPr>
          <p:cNvPr id="4" name="副标题 3">
            <a:extLst>
              <a:ext uri="{FF2B5EF4-FFF2-40B4-BE49-F238E27FC236}">
                <a16:creationId xmlns:a16="http://schemas.microsoft.com/office/drawing/2014/main" id="{00A5527F-99DC-405C-A904-F22ED5CEB22F}"/>
              </a:ext>
            </a:extLst>
          </p:cNvPr>
          <p:cNvSpPr>
            <a:spLocks noGrp="1"/>
          </p:cNvSpPr>
          <p:nvPr>
            <p:ph type="subTitle" idx="1"/>
          </p:nvPr>
        </p:nvSpPr>
        <p:spPr>
          <a:xfrm>
            <a:off x="1524000" y="4158298"/>
            <a:ext cx="9144000" cy="676274"/>
          </a:xfrm>
        </p:spPr>
        <p:txBody>
          <a:bodyPr/>
          <a:lstStyle/>
          <a:p>
            <a:r>
              <a:rPr lang="en-US" altLang="zh-CN" dirty="0"/>
              <a:t>Chaoyang  Guo</a:t>
            </a:r>
            <a:endParaRPr lang="zh-CN" altLang="en-US" dirty="0"/>
          </a:p>
        </p:txBody>
      </p:sp>
    </p:spTree>
    <p:extLst>
      <p:ext uri="{BB962C8B-B14F-4D97-AF65-F5344CB8AC3E}">
        <p14:creationId xmlns:p14="http://schemas.microsoft.com/office/powerpoint/2010/main" val="66742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Literature Review</a:t>
            </a:r>
            <a:endParaRPr lang="zh-CN" altLang="en-US" sz="3200" b="1" dirty="0">
              <a:latin typeface="+mj-lt"/>
              <a:ea typeface="+mn-ea"/>
            </a:endParaRPr>
          </a:p>
        </p:txBody>
      </p:sp>
      <p:graphicFrame>
        <p:nvGraphicFramePr>
          <p:cNvPr id="5" name="表格 5">
            <a:extLst>
              <a:ext uri="{FF2B5EF4-FFF2-40B4-BE49-F238E27FC236}">
                <a16:creationId xmlns:a16="http://schemas.microsoft.com/office/drawing/2014/main" id="{244A6A2E-5548-461C-934F-1E0FBF1905D2}"/>
              </a:ext>
            </a:extLst>
          </p:cNvPr>
          <p:cNvGraphicFramePr>
            <a:graphicFrameLocks noGrp="1"/>
          </p:cNvGraphicFramePr>
          <p:nvPr>
            <p:extLst>
              <p:ext uri="{D42A27DB-BD31-4B8C-83A1-F6EECF244321}">
                <p14:modId xmlns:p14="http://schemas.microsoft.com/office/powerpoint/2010/main" val="669803102"/>
              </p:ext>
            </p:extLst>
          </p:nvPr>
        </p:nvGraphicFramePr>
        <p:xfrm>
          <a:off x="1210674" y="1262036"/>
          <a:ext cx="9427309" cy="4751562"/>
        </p:xfrm>
        <a:graphic>
          <a:graphicData uri="http://schemas.openxmlformats.org/drawingml/2006/table">
            <a:tbl>
              <a:tblPr firstRow="1" bandRow="1">
                <a:tableStyleId>{5C22544A-7EE6-4342-B048-85BDC9FD1C3A}</a:tableStyleId>
              </a:tblPr>
              <a:tblGrid>
                <a:gridCol w="6081303">
                  <a:extLst>
                    <a:ext uri="{9D8B030D-6E8A-4147-A177-3AD203B41FA5}">
                      <a16:colId xmlns:a16="http://schemas.microsoft.com/office/drawing/2014/main" val="2809985285"/>
                    </a:ext>
                  </a:extLst>
                </a:gridCol>
                <a:gridCol w="3346006">
                  <a:extLst>
                    <a:ext uri="{9D8B030D-6E8A-4147-A177-3AD203B41FA5}">
                      <a16:colId xmlns:a16="http://schemas.microsoft.com/office/drawing/2014/main" val="3394496801"/>
                    </a:ext>
                  </a:extLst>
                </a:gridCol>
              </a:tblGrid>
              <a:tr h="472156">
                <a:tc gridSpan="2">
                  <a:txBody>
                    <a:bodyPr/>
                    <a:lstStyle/>
                    <a:p>
                      <a:pPr algn="ctr"/>
                      <a:r>
                        <a:rPr lang="en-US" altLang="zh-CN" sz="2400" b="0" i="0" kern="1200" dirty="0">
                          <a:solidFill>
                            <a:schemeClr val="lt1"/>
                          </a:solidFill>
                          <a:effectLst/>
                          <a:latin typeface="+mn-lt"/>
                          <a:ea typeface="+mn-ea"/>
                          <a:cs typeface="+mn-cs"/>
                        </a:rPr>
                        <a:t>OR applications</a:t>
                      </a:r>
                      <a:endParaRPr lang="en-US" sz="2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hMerge="1">
                  <a:txBody>
                    <a:bodyPr/>
                    <a:lstStyle/>
                    <a:p>
                      <a:pPr algn="l"/>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47872764"/>
                  </a:ext>
                </a:extLst>
              </a:tr>
              <a:tr h="472156">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Shapley and </a:t>
                      </a:r>
                      <a:r>
                        <a:rPr lang="en-US" sz="1400" kern="100" dirty="0" err="1">
                          <a:effectLst/>
                          <a:latin typeface="Times New Roman" panose="02020603050405020304" pitchFamily="18" charset="0"/>
                          <a:ea typeface="等线" panose="02010600030101010101" pitchFamily="2" charset="-122"/>
                          <a:cs typeface="Times New Roman" panose="02020603050405020304" pitchFamily="18" charset="0"/>
                        </a:rPr>
                        <a:t>Shubik</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 1971, Martínez-de </a:t>
                      </a:r>
                      <a:r>
                        <a:rPr lang="en-US" sz="1400" kern="100" dirty="0" err="1">
                          <a:effectLst/>
                          <a:latin typeface="Times New Roman" panose="02020603050405020304" pitchFamily="18" charset="0"/>
                          <a:ea typeface="等线" panose="02010600030101010101" pitchFamily="2" charset="-122"/>
                          <a:cs typeface="Times New Roman" panose="02020603050405020304" pitchFamily="18" charset="0"/>
                        </a:rPr>
                        <a:t>Albéniz</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 et al. 2013</a:t>
                      </a:r>
                    </a:p>
                  </a:txBody>
                  <a:tcPr marL="68580" marR="68580" marT="0" marB="0" anchor="ctr"/>
                </a:tc>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assignment games</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36320751"/>
                  </a:ext>
                </a:extLst>
              </a:tr>
              <a:tr h="472156">
                <a:tc>
                  <a:txBody>
                    <a:bodyPr/>
                    <a:lstStyle/>
                    <a:p>
                      <a:pPr algn="l"/>
                      <a:r>
                        <a:rPr lang="en-US" sz="1400" kern="100" dirty="0" err="1">
                          <a:effectLst/>
                          <a:latin typeface="Times New Roman" panose="02020603050405020304" pitchFamily="18" charset="0"/>
                          <a:ea typeface="等线" panose="02010600030101010101" pitchFamily="2" charset="-122"/>
                          <a:cs typeface="Times New Roman" panose="02020603050405020304" pitchFamily="18" charset="0"/>
                        </a:rPr>
                        <a:t>Faigle</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 and Kern 1993, Liu 2009</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bin packing games</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4123580"/>
                  </a:ext>
                </a:extLst>
              </a:tr>
              <a:tr h="472156">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 Owen 1975</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linear production games</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873130"/>
                  </a:ext>
                </a:extLst>
              </a:tr>
              <a:tr h="472156">
                <a:tc>
                  <a:txBody>
                    <a:bodyPr/>
                    <a:lstStyle/>
                    <a:p>
                      <a:pPr algn="l"/>
                      <a:r>
                        <a:rPr lang="en-US" sz="1400" kern="100" dirty="0" err="1">
                          <a:effectLst/>
                          <a:latin typeface="Times New Roman" panose="02020603050405020304" pitchFamily="18" charset="0"/>
                          <a:ea typeface="等线" panose="02010600030101010101" pitchFamily="2" charset="-122"/>
                          <a:cs typeface="Times New Roman" panose="02020603050405020304" pitchFamily="18" charset="0"/>
                        </a:rPr>
                        <a:t>Granot</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 and Huberman 1981</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Minimum spanning tree games</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1865319"/>
                  </a:ext>
                </a:extLst>
              </a:tr>
              <a:tr h="472156">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Tamir 1989, Potters et al.1992</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traveling salesman games</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2009410"/>
                  </a:ext>
                </a:extLst>
              </a:tr>
              <a:tr h="472156">
                <a:tc>
                  <a:txBody>
                    <a:bodyPr/>
                    <a:lstStyle/>
                    <a:p>
                      <a:pPr algn="l"/>
                      <a:r>
                        <a:rPr lang="en-US" sz="1400" kern="100" dirty="0" err="1">
                          <a:effectLst/>
                          <a:latin typeface="Times New Roman" panose="02020603050405020304" pitchFamily="18" charset="0"/>
                          <a:ea typeface="等线" panose="02010600030101010101" pitchFamily="2" charset="-122"/>
                          <a:cs typeface="Times New Roman" panose="02020603050405020304" pitchFamily="18" charset="0"/>
                        </a:rPr>
                        <a:t>Göthe</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-Lundgren et al.1996, </a:t>
                      </a:r>
                      <a:r>
                        <a:rPr lang="en-US" sz="1400" kern="100" dirty="0" err="1">
                          <a:effectLst/>
                          <a:latin typeface="Times New Roman" panose="02020603050405020304" pitchFamily="18" charset="0"/>
                          <a:ea typeface="等线" panose="02010600030101010101" pitchFamily="2" charset="-122"/>
                          <a:cs typeface="Times New Roman" panose="02020603050405020304" pitchFamily="18" charset="0"/>
                        </a:rPr>
                        <a:t>Engevall</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 et al. 2004</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vehicle routing games</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92291"/>
                  </a:ext>
                </a:extLst>
              </a:tr>
              <a:tr h="502158">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sz="1400" kern="100" dirty="0" err="1">
                          <a:effectLst/>
                          <a:latin typeface="Times New Roman" panose="02020603050405020304" pitchFamily="18" charset="0"/>
                          <a:ea typeface="等线" panose="02010600030101010101" pitchFamily="2" charset="-122"/>
                          <a:cs typeface="Times New Roman" panose="02020603050405020304" pitchFamily="18" charset="0"/>
                        </a:rPr>
                        <a:t>Hartmanet</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 al. 2000, Chen 2009, Chen and Zhang 2009, He et al.2012, Zhang 2009</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inventory games</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33038730"/>
                  </a:ext>
                </a:extLst>
              </a:tr>
              <a:tr h="472156">
                <a:tc>
                  <a:txBody>
                    <a:bodyPr/>
                    <a:lstStyle/>
                    <a:p>
                      <a:pPr algn="l"/>
                      <a:r>
                        <a:rPr lang="en-US" sz="1400" kern="100" dirty="0" err="1">
                          <a:effectLst/>
                          <a:latin typeface="Times New Roman" panose="02020603050405020304" pitchFamily="18" charset="0"/>
                          <a:ea typeface="等线" panose="02010600030101010101" pitchFamily="2" charset="-122"/>
                          <a:cs typeface="Times New Roman" panose="02020603050405020304" pitchFamily="18" charset="0"/>
                        </a:rPr>
                        <a:t>Aydinliyim</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 and </a:t>
                      </a:r>
                      <a:r>
                        <a:rPr lang="en-US" sz="1400" kern="100" dirty="0" err="1">
                          <a:effectLst/>
                          <a:latin typeface="Times New Roman" panose="02020603050405020304" pitchFamily="18" charset="0"/>
                          <a:ea typeface="等线" panose="02010600030101010101" pitchFamily="2" charset="-122"/>
                          <a:cs typeface="Times New Roman" panose="02020603050405020304" pitchFamily="18" charset="0"/>
                        </a:rPr>
                        <a:t>Vairaktarakis</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 2010, Cai and </a:t>
                      </a:r>
                      <a:r>
                        <a:rPr lang="en-US" sz="1400" kern="100" dirty="0" err="1">
                          <a:effectLst/>
                          <a:latin typeface="Times New Roman" panose="02020603050405020304" pitchFamily="18" charset="0"/>
                          <a:ea typeface="等线" panose="02010600030101010101" pitchFamily="2" charset="-122"/>
                          <a:cs typeface="Times New Roman" panose="02020603050405020304" pitchFamily="18" charset="0"/>
                        </a:rPr>
                        <a:t>Vairak-tarakis</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 2012</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production outsourcing games</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8507826"/>
                  </a:ext>
                </a:extLst>
              </a:tr>
              <a:tr h="472156">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Deng et al. 1999</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packing and covering games on graphs</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0282097"/>
                  </a:ext>
                </a:extLst>
              </a:tr>
            </a:tbl>
          </a:graphicData>
        </a:graphic>
      </p:graphicFrame>
      <p:sp>
        <p:nvSpPr>
          <p:cNvPr id="6" name="文本框 5">
            <a:extLst>
              <a:ext uri="{FF2B5EF4-FFF2-40B4-BE49-F238E27FC236}">
                <a16:creationId xmlns:a16="http://schemas.microsoft.com/office/drawing/2014/main" id="{4FB57B7F-9A8D-4C65-BDD4-4135DA058E2E}"/>
              </a:ext>
            </a:extLst>
          </p:cNvPr>
          <p:cNvSpPr txBox="1"/>
          <p:nvPr/>
        </p:nvSpPr>
        <p:spPr>
          <a:xfrm>
            <a:off x="717452" y="738816"/>
            <a:ext cx="2736948" cy="523220"/>
          </a:xfrm>
          <a:prstGeom prst="rect">
            <a:avLst/>
          </a:prstGeom>
          <a:noFill/>
        </p:spPr>
        <p:txBody>
          <a:bodyPr wrap="square" rtlCol="0">
            <a:spAutoFit/>
          </a:bodyPr>
          <a:lstStyle/>
          <a:p>
            <a:pPr>
              <a:spcBef>
                <a:spcPts val="1200"/>
              </a:spcBef>
              <a:spcAft>
                <a:spcPts val="1200"/>
              </a:spcAft>
            </a:pPr>
            <a:r>
              <a:rPr lang="en-US" altLang="zh-CN" sz="2800" dirty="0"/>
              <a:t>Related Research</a:t>
            </a:r>
            <a:endParaRPr lang="zh-CN" altLang="en-US" sz="2800" dirty="0"/>
          </a:p>
        </p:txBody>
      </p:sp>
      <p:sp>
        <p:nvSpPr>
          <p:cNvPr id="7" name="矩形 6">
            <a:extLst>
              <a:ext uri="{FF2B5EF4-FFF2-40B4-BE49-F238E27FC236}">
                <a16:creationId xmlns:a16="http://schemas.microsoft.com/office/drawing/2014/main" id="{2451CFFD-4A46-4E93-B32A-9BFA45B9E937}"/>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文献汇报</a:t>
            </a:r>
          </a:p>
        </p:txBody>
      </p:sp>
    </p:spTree>
    <p:extLst>
      <p:ext uri="{BB962C8B-B14F-4D97-AF65-F5344CB8AC3E}">
        <p14:creationId xmlns:p14="http://schemas.microsoft.com/office/powerpoint/2010/main" val="105983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Literature Review</a:t>
            </a:r>
            <a:endParaRPr lang="zh-CN" altLang="en-US" sz="3200" b="1" dirty="0">
              <a:latin typeface="+mj-lt"/>
              <a:ea typeface="+mn-ea"/>
            </a:endParaRPr>
          </a:p>
        </p:txBody>
      </p:sp>
      <mc:AlternateContent xmlns:mc="http://schemas.openxmlformats.org/markup-compatibility/2006">
        <mc:Choice xmlns:a14="http://schemas.microsoft.com/office/drawing/2010/main" Requires="a14">
          <p:graphicFrame>
            <p:nvGraphicFramePr>
              <p:cNvPr id="2" name="表格 3">
                <a:extLst>
                  <a:ext uri="{FF2B5EF4-FFF2-40B4-BE49-F238E27FC236}">
                    <a16:creationId xmlns:a16="http://schemas.microsoft.com/office/drawing/2014/main" id="{53416605-FEA6-4748-95E7-BEA10CE85CCA}"/>
                  </a:ext>
                </a:extLst>
              </p:cNvPr>
              <p:cNvGraphicFramePr>
                <a:graphicFrameLocks noGrp="1"/>
              </p:cNvGraphicFramePr>
              <p:nvPr>
                <p:extLst>
                  <p:ext uri="{D42A27DB-BD31-4B8C-83A1-F6EECF244321}">
                    <p14:modId xmlns:p14="http://schemas.microsoft.com/office/powerpoint/2010/main" val="3470748518"/>
                  </p:ext>
                </p:extLst>
              </p:nvPr>
            </p:nvGraphicFramePr>
            <p:xfrm>
              <a:off x="259080" y="678179"/>
              <a:ext cx="11673840" cy="3531054"/>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3754280554"/>
                        </a:ext>
                      </a:extLst>
                    </a:gridCol>
                    <a:gridCol w="9364980">
                      <a:extLst>
                        <a:ext uri="{9D8B030D-6E8A-4147-A177-3AD203B41FA5}">
                          <a16:colId xmlns:a16="http://schemas.microsoft.com/office/drawing/2014/main" val="1565227635"/>
                        </a:ext>
                      </a:extLst>
                    </a:gridCol>
                  </a:tblGrid>
                  <a:tr h="683139">
                    <a:tc gridSpan="2">
                      <a:txBody>
                        <a:bodyPr/>
                        <a:lstStyle/>
                        <a:p>
                          <a:pPr algn="ctr"/>
                          <a:r>
                            <a:rPr lang="en-US" altLang="zh-CN" sz="2400" kern="100" dirty="0">
                              <a:effectLst/>
                              <a:latin typeface="+mn-lt"/>
                              <a:ea typeface="等线" panose="02010600030101010101" pitchFamily="2" charset="-122"/>
                              <a:cs typeface="Times New Roman" panose="02020603050405020304" pitchFamily="18" charset="0"/>
                            </a:rPr>
                            <a:t>Games with empty cores</a:t>
                          </a:r>
                          <a:endParaRPr lang="zh-CN" altLang="en-US" sz="2400" kern="100" dirty="0">
                            <a:effectLst/>
                            <a:latin typeface="+mn-lt"/>
                            <a:ea typeface="等线" panose="02010600030101010101" pitchFamily="2" charset="-122"/>
                            <a:cs typeface="Times New Roman" panose="02020603050405020304" pitchFamily="18" charset="0"/>
                          </a:endParaRPr>
                        </a:p>
                      </a:txBody>
                      <a:tcPr marL="68580" marR="68580" marT="0" marB="0" anchor="ctr"/>
                    </a:tc>
                    <a:tc hMerge="1">
                      <a:txBody>
                        <a:bodyPr/>
                        <a:lstStyle/>
                        <a:p>
                          <a:pPr algn="ctr"/>
                          <a:r>
                            <a:rPr lang="en-US" altLang="zh-CN" sz="1600" kern="100" dirty="0">
                              <a:effectLst/>
                              <a:latin typeface="+mn-lt"/>
                              <a:ea typeface="等线" panose="02010600030101010101" pitchFamily="2" charset="-122"/>
                              <a:cs typeface="Times New Roman" panose="02020603050405020304" pitchFamily="18" charset="0"/>
                            </a:rPr>
                            <a:t>Games with empty cores</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04948893"/>
                      </a:ext>
                    </a:extLst>
                  </a:tr>
                  <a:tr h="451794">
                    <a:tc>
                      <a:txBody>
                        <a:bodyPr/>
                        <a:lstStyle/>
                        <a:p>
                          <a:pPr algn="just"/>
                          <a:r>
                            <a:rPr lang="en-US" sz="1600" kern="100" dirty="0" err="1">
                              <a:effectLst/>
                              <a:latin typeface="+mn-lt"/>
                              <a:ea typeface="等线" panose="02010600030101010101" pitchFamily="2" charset="-122"/>
                              <a:cs typeface="Times New Roman" panose="02020603050405020304" pitchFamily="18" charset="0"/>
                            </a:rPr>
                            <a:t>Faigle</a:t>
                          </a:r>
                          <a:r>
                            <a:rPr lang="en-US" sz="1600" kern="100" dirty="0">
                              <a:effectLst/>
                              <a:latin typeface="+mn-lt"/>
                              <a:ea typeface="等线" panose="02010600030101010101" pitchFamily="2" charset="-122"/>
                              <a:cs typeface="Times New Roman" panose="02020603050405020304" pitchFamily="18" charset="0"/>
                            </a:rPr>
                            <a:t> et al. (2000)</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dirty="0">
                              <a:effectLst/>
                              <a:latin typeface="+mn-lt"/>
                              <a:ea typeface="等线" panose="02010600030101010101" pitchFamily="2" charset="-122"/>
                              <a:cs typeface="Times New Roman" panose="02020603050405020304" pitchFamily="18" charset="0"/>
                            </a:rPr>
                            <a:t>computing the least core allocation for the minimum spanning tree game is NP-hard</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90649188"/>
                      </a:ext>
                    </a:extLst>
                  </a:tr>
                  <a:tr h="431565">
                    <a:tc>
                      <a:txBody>
                        <a:bodyPr/>
                        <a:lstStyle/>
                        <a:p>
                          <a:pPr algn="just"/>
                          <a:r>
                            <a:rPr lang="en-US" sz="1600" kern="100" dirty="0" err="1">
                              <a:effectLst/>
                              <a:latin typeface="+mn-lt"/>
                              <a:ea typeface="等线" panose="02010600030101010101" pitchFamily="2" charset="-122"/>
                              <a:cs typeface="Times New Roman" panose="02020603050405020304" pitchFamily="18" charset="0"/>
                            </a:rPr>
                            <a:t>Kern.and.Paulusma</a:t>
                          </a:r>
                          <a:r>
                            <a:rPr lang="en-US" sz="1600" kern="100" dirty="0">
                              <a:effectLst/>
                              <a:latin typeface="+mn-lt"/>
                              <a:ea typeface="等线" panose="02010600030101010101" pitchFamily="2" charset="-122"/>
                              <a:cs typeface="Times New Roman" panose="02020603050405020304" pitchFamily="18" charset="0"/>
                            </a:rPr>
                            <a:t>(2003)</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dirty="0">
                              <a:effectLst/>
                              <a:latin typeface="+mn-lt"/>
                              <a:ea typeface="等线" panose="02010600030101010101" pitchFamily="2" charset="-122"/>
                              <a:cs typeface="Times New Roman" panose="02020603050405020304" pitchFamily="18" charset="0"/>
                            </a:rPr>
                            <a:t>the nucleolus based on a polynomial description of the least core for the cardinality match- </a:t>
                          </a:r>
                          <a:r>
                            <a:rPr lang="en-US" sz="1600" kern="100" dirty="0" err="1">
                              <a:effectLst/>
                              <a:latin typeface="+mn-lt"/>
                              <a:ea typeface="等线" panose="02010600030101010101" pitchFamily="2" charset="-122"/>
                              <a:cs typeface="Times New Roman" panose="02020603050405020304" pitchFamily="18" charset="0"/>
                            </a:rPr>
                            <a:t>ing</a:t>
                          </a:r>
                          <a:r>
                            <a:rPr lang="en-US" sz="1600" kern="100" dirty="0">
                              <a:effectLst/>
                              <a:latin typeface="+mn-lt"/>
                              <a:ea typeface="等线" panose="02010600030101010101" pitchFamily="2" charset="-122"/>
                              <a:cs typeface="Times New Roman" panose="02020603050405020304" pitchFamily="18" charset="0"/>
                            </a:rPr>
                            <a:t> game</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7958792"/>
                      </a:ext>
                    </a:extLst>
                  </a:tr>
                  <a:tr h="424821">
                    <a:tc>
                      <a:txBody>
                        <a:bodyPr/>
                        <a:lstStyle/>
                        <a:p>
                          <a:pPr algn="just"/>
                          <a:r>
                            <a:rPr lang="en-US" sz="1600" kern="100">
                              <a:effectLst/>
                              <a:latin typeface="+mn-lt"/>
                              <a:ea typeface="等线" panose="02010600030101010101" pitchFamily="2" charset="-122"/>
                              <a:cs typeface="Times New Roman" panose="02020603050405020304" pitchFamily="18" charset="0"/>
                            </a:rPr>
                            <a:t>Schulz and Uhan (2010)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a:effectLst/>
                              <a:latin typeface="+mn-lt"/>
                              <a:ea typeface="等线" panose="02010600030101010101" pitchFamily="2" charset="-122"/>
                              <a:cs typeface="Times New Roman" panose="02020603050405020304" pitchFamily="18" charset="0"/>
                            </a:rPr>
                            <a:t>computing the least core value for a single machine cheduling game with supermodular cost is weakly NP-hard</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9232317"/>
                      </a:ext>
                    </a:extLst>
                  </a:tr>
                  <a:tr h="364132">
                    <a:tc>
                      <a:txBody>
                        <a:bodyPr/>
                        <a:lstStyle/>
                        <a:p>
                          <a:pPr algn="just"/>
                          <a:r>
                            <a:rPr lang="en-US" sz="1600" kern="100" dirty="0">
                              <a:effectLst/>
                              <a:latin typeface="+mn-lt"/>
                              <a:ea typeface="等线" panose="02010600030101010101" pitchFamily="2" charset="-122"/>
                              <a:cs typeface="Times New Roman" panose="02020603050405020304" pitchFamily="18" charset="0"/>
                            </a:rPr>
                            <a:t>Schulz and </a:t>
                          </a:r>
                          <a:r>
                            <a:rPr lang="en-US" sz="1600" kern="100" dirty="0" err="1">
                              <a:effectLst/>
                              <a:latin typeface="+mn-lt"/>
                              <a:ea typeface="等线" panose="02010600030101010101" pitchFamily="2" charset="-122"/>
                              <a:cs typeface="Times New Roman" panose="02020603050405020304" pitchFamily="18" charset="0"/>
                            </a:rPr>
                            <a:t>Uhan</a:t>
                          </a:r>
                          <a:r>
                            <a:rPr lang="en-US" sz="1600" kern="100" dirty="0">
                              <a:effectLst/>
                              <a:latin typeface="+mn-lt"/>
                              <a:ea typeface="等线" panose="02010600030101010101" pitchFamily="2" charset="-122"/>
                              <a:cs typeface="Times New Roman" panose="02020603050405020304" pitchFamily="18" charset="0"/>
                            </a:rPr>
                            <a:t> (2013)</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dirty="0">
                              <a:solidFill>
                                <a:srgbClr val="000000"/>
                              </a:solidFill>
                              <a:effectLst/>
                              <a:latin typeface="+mn-lt"/>
                              <a:ea typeface="等线" panose="02010600030101010101" pitchFamily="2" charset="-122"/>
                              <a:cs typeface="Times New Roman" panose="02020603050405020304" pitchFamily="18" charset="0"/>
                            </a:rPr>
                            <a:t>provided a framework for a three-approximation algorithm for computing the least core value</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82330107"/>
                      </a:ext>
                    </a:extLst>
                  </a:tr>
                  <a:tr h="438308">
                    <a:tc>
                      <a:txBody>
                        <a:bodyPr/>
                        <a:lstStyle/>
                        <a:p>
                          <a:pPr algn="just"/>
                          <a:r>
                            <a:rPr lang="en-US" sz="1600" kern="100" dirty="0" err="1">
                              <a:effectLst/>
                              <a:latin typeface="+mn-lt"/>
                              <a:ea typeface="等线" panose="02010600030101010101" pitchFamily="2" charset="-122"/>
                              <a:cs typeface="Times New Roman" panose="02020603050405020304" pitchFamily="18" charset="0"/>
                            </a:rPr>
                            <a:t>Faigle</a:t>
                          </a:r>
                          <a:r>
                            <a:rPr lang="en-US" sz="1600" kern="100" dirty="0">
                              <a:effectLst/>
                              <a:latin typeface="+mn-lt"/>
                              <a:ea typeface="等线" panose="02010600030101010101" pitchFamily="2" charset="-122"/>
                              <a:cs typeface="Times New Roman" panose="02020603050405020304" pitchFamily="18" charset="0"/>
                            </a:rPr>
                            <a:t> et al. (1998)</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a:solidFill>
                                <a:srgbClr val="000000"/>
                              </a:solidFill>
                              <a:effectLst/>
                              <a:latin typeface="+mn-lt"/>
                              <a:ea typeface="等线" panose="02010600030101010101" pitchFamily="2" charset="-122"/>
                              <a:cs typeface="Times New Roman" panose="02020603050405020304" pitchFamily="18" charset="0"/>
                            </a:rPr>
                            <a:t>developed an LP-based algorithm that generates a 1/3-approximate core for the Euclidean TSP.</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81212265"/>
                      </a:ext>
                    </a:extLst>
                  </a:tr>
                  <a:tr h="737295">
                    <a:tc>
                      <a:txBody>
                        <a:bodyPr/>
                        <a:lstStyle/>
                        <a:p>
                          <a:pPr algn="just"/>
                          <a:r>
                            <a:rPr lang="en-US" sz="1600" kern="100" dirty="0" err="1">
                              <a:effectLst/>
                              <a:latin typeface="+mn-lt"/>
                              <a:ea typeface="等线" panose="02010600030101010101" pitchFamily="2" charset="-122"/>
                              <a:cs typeface="Times New Roman" panose="02020603050405020304" pitchFamily="18" charset="0"/>
                            </a:rPr>
                            <a:t>Bläser</a:t>
                          </a:r>
                          <a:r>
                            <a:rPr lang="en-US" sz="1600" kern="100" dirty="0">
                              <a:effectLst/>
                              <a:latin typeface="+mn-lt"/>
                              <a:ea typeface="等线" panose="02010600030101010101" pitchFamily="2" charset="-122"/>
                              <a:cs typeface="Times New Roman" panose="02020603050405020304" pitchFamily="18" charset="0"/>
                            </a:rPr>
                            <a:t> and Ram (2008)</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just" defTabSz="914377" rtl="0" eaLnBrk="1" fontAlgn="auto" latinLnBrk="0" hangingPunct="1">
                            <a:lnSpc>
                              <a:spcPct val="100000"/>
                            </a:lnSpc>
                            <a:spcBef>
                              <a:spcPts val="0"/>
                            </a:spcBef>
                            <a:spcAft>
                              <a:spcPts val="0"/>
                            </a:spcAft>
                            <a:buClrTx/>
                            <a:buSzTx/>
                            <a:buFontTx/>
                            <a:buNone/>
                            <a:tabLst/>
                            <a:defRPr/>
                          </a:pPr>
                          <a:r>
                            <a:rPr lang="en-US" sz="1600" kern="100" dirty="0">
                              <a:effectLst/>
                              <a:latin typeface="+mn-lt"/>
                              <a:ea typeface="等线" panose="02010600030101010101" pitchFamily="2" charset="-122"/>
                              <a:cs typeface="Times New Roman" panose="02020603050405020304" pitchFamily="18" charset="0"/>
                            </a:rPr>
                            <a:t>provided a polynomial- time algorithm that finds cost allocations lying in a </a:t>
                          </a:r>
                          <a14:m>
                            <m:oMath xmlns:m="http://schemas.openxmlformats.org/officeDocument/2006/math">
                              <m:r>
                                <a:rPr lang="en-US" altLang="zh-CN" sz="1800" i="1" kern="1200" smtClean="0">
                                  <a:solidFill>
                                    <a:schemeClr val="dk1"/>
                                  </a:solidFill>
                                  <a:effectLst/>
                                  <a:latin typeface="+mn-lt"/>
                                  <a:ea typeface="+mn-ea"/>
                                  <a:cs typeface="+mn-cs"/>
                                </a:rPr>
                                <m:t>(</m:t>
                              </m:r>
                              <m:sSub>
                                <m:sSubPr>
                                  <m:ctrlPr>
                                    <a:rPr lang="zh-CN" altLang="zh-CN" sz="1800" i="1" kern="1200">
                                      <a:solidFill>
                                        <a:schemeClr val="dk1"/>
                                      </a:solidFill>
                                      <a:effectLst/>
                                      <a:latin typeface="+mn-lt"/>
                                      <a:ea typeface="+mn-ea"/>
                                      <a:cs typeface="+mn-cs"/>
                                    </a:rPr>
                                  </m:ctrlPr>
                                </m:sSubPr>
                                <m:e>
                                  <m:r>
                                    <m:rPr>
                                      <m:sty m:val="p"/>
                                    </m:rPr>
                                    <a:rPr lang="en-US" altLang="zh-CN" sz="1800" kern="1200">
                                      <a:solidFill>
                                        <a:schemeClr val="dk1"/>
                                      </a:solidFill>
                                      <a:effectLst/>
                                      <a:latin typeface="+mn-lt"/>
                                      <a:ea typeface="+mn-ea"/>
                                      <a:cs typeface="+mn-cs"/>
                                    </a:rPr>
                                    <m:t>log</m:t>
                                  </m:r>
                                </m:e>
                                <m:sub>
                                  <m:r>
                                    <a:rPr lang="en-US" altLang="zh-CN" sz="1800" i="1" kern="1200">
                                      <a:solidFill>
                                        <a:schemeClr val="dk1"/>
                                      </a:solidFill>
                                      <a:effectLst/>
                                      <a:latin typeface="+mn-lt"/>
                                      <a:ea typeface="+mn-ea"/>
                                      <a:cs typeface="+mn-cs"/>
                                    </a:rPr>
                                    <m:t>2</m:t>
                                  </m:r>
                                </m:sub>
                              </m:sSub>
                              <m:r>
                                <a:rPr lang="en-US" altLang="zh-CN" sz="1800" i="1" kern="1200">
                                  <a:solidFill>
                                    <a:schemeClr val="dk1"/>
                                  </a:solidFill>
                                  <a:effectLst/>
                                  <a:latin typeface="+mn-lt"/>
                                  <a:ea typeface="+mn-ea"/>
                                  <a:cs typeface="+mn-cs"/>
                                </a:rPr>
                                <m:t>(</m:t>
                              </m:r>
                              <m:r>
                                <a:rPr lang="en-US" altLang="zh-CN" sz="1800" i="1" kern="1200">
                                  <a:solidFill>
                                    <a:schemeClr val="dk1"/>
                                  </a:solidFill>
                                  <a:effectLst/>
                                  <a:latin typeface="+mn-lt"/>
                                  <a:ea typeface="+mn-ea"/>
                                  <a:cs typeface="+mn-cs"/>
                                </a:rPr>
                                <m:t>𝑛</m:t>
                              </m:r>
                              <m:r>
                                <a:rPr lang="en-US" altLang="zh-CN" sz="1800" i="1" kern="1200">
                                  <a:solidFill>
                                    <a:schemeClr val="dk1"/>
                                  </a:solidFill>
                                  <a:effectLst/>
                                  <a:latin typeface="+mn-lt"/>
                                  <a:ea typeface="+mn-ea"/>
                                  <a:cs typeface="+mn-cs"/>
                                </a:rPr>
                                <m:t>−1)−1)</m:t>
                              </m:r>
                            </m:oMath>
                          </a14:m>
                          <a:r>
                            <a:rPr lang="en-US" altLang="zh-CN" sz="1800" kern="1200" dirty="0">
                              <a:solidFill>
                                <a:schemeClr val="dk1"/>
                              </a:solidFill>
                              <a:effectLst/>
                              <a:latin typeface="+mn-lt"/>
                              <a:ea typeface="+mn-ea"/>
                              <a:cs typeface="+mn-cs"/>
                            </a:rPr>
                            <a:t>-approximate</a:t>
                          </a:r>
                          <a:endParaRPr lang="zh-CN" altLang="zh-CN" sz="1800" kern="1200" dirty="0">
                            <a:solidFill>
                              <a:schemeClr val="dk1"/>
                            </a:solidFill>
                            <a:effectLst/>
                            <a:latin typeface="+mn-lt"/>
                            <a:ea typeface="+mn-ea"/>
                            <a:cs typeface="+mn-cs"/>
                          </a:endParaRPr>
                        </a:p>
                        <a:p>
                          <a:pPr algn="just"/>
                          <a:r>
                            <a:rPr lang="en-US" sz="1600" kern="100" dirty="0">
                              <a:effectLst/>
                              <a:latin typeface="+mn-lt"/>
                              <a:ea typeface="等线" panose="02010600030101010101" pitchFamily="2" charset="-122"/>
                              <a:cs typeface="Times New Roman" panose="02020603050405020304" pitchFamily="18" charset="0"/>
                            </a:rPr>
                            <a:t>core for the asymmetric TSP game</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31994897"/>
                      </a:ext>
                    </a:extLst>
                  </a:tr>
                </a:tbl>
              </a:graphicData>
            </a:graphic>
          </p:graphicFrame>
        </mc:Choice>
        <mc:Fallback>
          <p:graphicFrame>
            <p:nvGraphicFramePr>
              <p:cNvPr id="2" name="表格 3">
                <a:extLst>
                  <a:ext uri="{FF2B5EF4-FFF2-40B4-BE49-F238E27FC236}">
                    <a16:creationId xmlns:a16="http://schemas.microsoft.com/office/drawing/2014/main" id="{53416605-FEA6-4748-95E7-BEA10CE85CCA}"/>
                  </a:ext>
                </a:extLst>
              </p:cNvPr>
              <p:cNvGraphicFramePr>
                <a:graphicFrameLocks noGrp="1"/>
              </p:cNvGraphicFramePr>
              <p:nvPr>
                <p:extLst>
                  <p:ext uri="{D42A27DB-BD31-4B8C-83A1-F6EECF244321}">
                    <p14:modId xmlns:p14="http://schemas.microsoft.com/office/powerpoint/2010/main" val="3470748518"/>
                  </p:ext>
                </p:extLst>
              </p:nvPr>
            </p:nvGraphicFramePr>
            <p:xfrm>
              <a:off x="259080" y="678179"/>
              <a:ext cx="11673840" cy="3531054"/>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3754280554"/>
                        </a:ext>
                      </a:extLst>
                    </a:gridCol>
                    <a:gridCol w="9364980">
                      <a:extLst>
                        <a:ext uri="{9D8B030D-6E8A-4147-A177-3AD203B41FA5}">
                          <a16:colId xmlns:a16="http://schemas.microsoft.com/office/drawing/2014/main" val="1565227635"/>
                        </a:ext>
                      </a:extLst>
                    </a:gridCol>
                  </a:tblGrid>
                  <a:tr h="683139">
                    <a:tc gridSpan="2">
                      <a:txBody>
                        <a:bodyPr/>
                        <a:lstStyle/>
                        <a:p>
                          <a:pPr algn="ctr"/>
                          <a:r>
                            <a:rPr lang="en-US" altLang="zh-CN" sz="2400" kern="100" dirty="0">
                              <a:effectLst/>
                              <a:latin typeface="+mn-lt"/>
                              <a:ea typeface="等线" panose="02010600030101010101" pitchFamily="2" charset="-122"/>
                              <a:cs typeface="Times New Roman" panose="02020603050405020304" pitchFamily="18" charset="0"/>
                            </a:rPr>
                            <a:t>Games with empty cores</a:t>
                          </a:r>
                          <a:endParaRPr lang="zh-CN" altLang="en-US" sz="2400" kern="100" dirty="0">
                            <a:effectLst/>
                            <a:latin typeface="+mn-lt"/>
                            <a:ea typeface="等线" panose="02010600030101010101" pitchFamily="2" charset="-122"/>
                            <a:cs typeface="Times New Roman" panose="02020603050405020304" pitchFamily="18" charset="0"/>
                          </a:endParaRPr>
                        </a:p>
                      </a:txBody>
                      <a:tcPr marL="68580" marR="68580" marT="0" marB="0" anchor="ctr"/>
                    </a:tc>
                    <a:tc hMerge="1">
                      <a:txBody>
                        <a:bodyPr/>
                        <a:lstStyle/>
                        <a:p>
                          <a:pPr algn="ctr"/>
                          <a:r>
                            <a:rPr lang="en-US" altLang="zh-CN" sz="1600" kern="100" dirty="0">
                              <a:effectLst/>
                              <a:latin typeface="+mn-lt"/>
                              <a:ea typeface="等线" panose="02010600030101010101" pitchFamily="2" charset="-122"/>
                              <a:cs typeface="Times New Roman" panose="02020603050405020304" pitchFamily="18" charset="0"/>
                            </a:rPr>
                            <a:t>Games with empty cores</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04948893"/>
                      </a:ext>
                    </a:extLst>
                  </a:tr>
                  <a:tr h="451794">
                    <a:tc>
                      <a:txBody>
                        <a:bodyPr/>
                        <a:lstStyle/>
                        <a:p>
                          <a:pPr algn="just"/>
                          <a:r>
                            <a:rPr lang="en-US" sz="1600" kern="100" dirty="0" err="1">
                              <a:effectLst/>
                              <a:latin typeface="+mn-lt"/>
                              <a:ea typeface="等线" panose="02010600030101010101" pitchFamily="2" charset="-122"/>
                              <a:cs typeface="Times New Roman" panose="02020603050405020304" pitchFamily="18" charset="0"/>
                            </a:rPr>
                            <a:t>Faigle</a:t>
                          </a:r>
                          <a:r>
                            <a:rPr lang="en-US" sz="1600" kern="100" dirty="0">
                              <a:effectLst/>
                              <a:latin typeface="+mn-lt"/>
                              <a:ea typeface="等线" panose="02010600030101010101" pitchFamily="2" charset="-122"/>
                              <a:cs typeface="Times New Roman" panose="02020603050405020304" pitchFamily="18" charset="0"/>
                            </a:rPr>
                            <a:t> et al. (2000)</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dirty="0">
                              <a:effectLst/>
                              <a:latin typeface="+mn-lt"/>
                              <a:ea typeface="等线" panose="02010600030101010101" pitchFamily="2" charset="-122"/>
                              <a:cs typeface="Times New Roman" panose="02020603050405020304" pitchFamily="18" charset="0"/>
                            </a:rPr>
                            <a:t>computing the least core allocation for the minimum spanning tree game is NP-hard</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90649188"/>
                      </a:ext>
                    </a:extLst>
                  </a:tr>
                  <a:tr h="431565">
                    <a:tc>
                      <a:txBody>
                        <a:bodyPr/>
                        <a:lstStyle/>
                        <a:p>
                          <a:pPr algn="just"/>
                          <a:r>
                            <a:rPr lang="en-US" sz="1600" kern="100" dirty="0" err="1">
                              <a:effectLst/>
                              <a:latin typeface="+mn-lt"/>
                              <a:ea typeface="等线" panose="02010600030101010101" pitchFamily="2" charset="-122"/>
                              <a:cs typeface="Times New Roman" panose="02020603050405020304" pitchFamily="18" charset="0"/>
                            </a:rPr>
                            <a:t>Kern.and.Paulusma</a:t>
                          </a:r>
                          <a:r>
                            <a:rPr lang="en-US" sz="1600" kern="100" dirty="0">
                              <a:effectLst/>
                              <a:latin typeface="+mn-lt"/>
                              <a:ea typeface="等线" panose="02010600030101010101" pitchFamily="2" charset="-122"/>
                              <a:cs typeface="Times New Roman" panose="02020603050405020304" pitchFamily="18" charset="0"/>
                            </a:rPr>
                            <a:t>(2003)</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dirty="0">
                              <a:effectLst/>
                              <a:latin typeface="+mn-lt"/>
                              <a:ea typeface="等线" panose="02010600030101010101" pitchFamily="2" charset="-122"/>
                              <a:cs typeface="Times New Roman" panose="02020603050405020304" pitchFamily="18" charset="0"/>
                            </a:rPr>
                            <a:t>the nucleolus based on a polynomial description of the least core for the cardinality match- </a:t>
                          </a:r>
                          <a:r>
                            <a:rPr lang="en-US" sz="1600" kern="100" dirty="0" err="1">
                              <a:effectLst/>
                              <a:latin typeface="+mn-lt"/>
                              <a:ea typeface="等线" panose="02010600030101010101" pitchFamily="2" charset="-122"/>
                              <a:cs typeface="Times New Roman" panose="02020603050405020304" pitchFamily="18" charset="0"/>
                            </a:rPr>
                            <a:t>ing</a:t>
                          </a:r>
                          <a:r>
                            <a:rPr lang="en-US" sz="1600" kern="100" dirty="0">
                              <a:effectLst/>
                              <a:latin typeface="+mn-lt"/>
                              <a:ea typeface="等线" panose="02010600030101010101" pitchFamily="2" charset="-122"/>
                              <a:cs typeface="Times New Roman" panose="02020603050405020304" pitchFamily="18" charset="0"/>
                            </a:rPr>
                            <a:t> game</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7958792"/>
                      </a:ext>
                    </a:extLst>
                  </a:tr>
                  <a:tr h="424821">
                    <a:tc>
                      <a:txBody>
                        <a:bodyPr/>
                        <a:lstStyle/>
                        <a:p>
                          <a:pPr algn="just"/>
                          <a:r>
                            <a:rPr lang="en-US" sz="1600" kern="100">
                              <a:effectLst/>
                              <a:latin typeface="+mn-lt"/>
                              <a:ea typeface="等线" panose="02010600030101010101" pitchFamily="2" charset="-122"/>
                              <a:cs typeface="Times New Roman" panose="02020603050405020304" pitchFamily="18" charset="0"/>
                            </a:rPr>
                            <a:t>Schulz and Uhan (2010)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a:effectLst/>
                              <a:latin typeface="+mn-lt"/>
                              <a:ea typeface="等线" panose="02010600030101010101" pitchFamily="2" charset="-122"/>
                              <a:cs typeface="Times New Roman" panose="02020603050405020304" pitchFamily="18" charset="0"/>
                            </a:rPr>
                            <a:t>computing the least core value for a single machine cheduling game with supermodular cost is weakly NP-hard</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9232317"/>
                      </a:ext>
                    </a:extLst>
                  </a:tr>
                  <a:tr h="364132">
                    <a:tc>
                      <a:txBody>
                        <a:bodyPr/>
                        <a:lstStyle/>
                        <a:p>
                          <a:pPr algn="just"/>
                          <a:r>
                            <a:rPr lang="en-US" sz="1600" kern="100" dirty="0">
                              <a:effectLst/>
                              <a:latin typeface="+mn-lt"/>
                              <a:ea typeface="等线" panose="02010600030101010101" pitchFamily="2" charset="-122"/>
                              <a:cs typeface="Times New Roman" panose="02020603050405020304" pitchFamily="18" charset="0"/>
                            </a:rPr>
                            <a:t>Schulz and </a:t>
                          </a:r>
                          <a:r>
                            <a:rPr lang="en-US" sz="1600" kern="100" dirty="0" err="1">
                              <a:effectLst/>
                              <a:latin typeface="+mn-lt"/>
                              <a:ea typeface="等线" panose="02010600030101010101" pitchFamily="2" charset="-122"/>
                              <a:cs typeface="Times New Roman" panose="02020603050405020304" pitchFamily="18" charset="0"/>
                            </a:rPr>
                            <a:t>Uhan</a:t>
                          </a:r>
                          <a:r>
                            <a:rPr lang="en-US" sz="1600" kern="100" dirty="0">
                              <a:effectLst/>
                              <a:latin typeface="+mn-lt"/>
                              <a:ea typeface="等线" panose="02010600030101010101" pitchFamily="2" charset="-122"/>
                              <a:cs typeface="Times New Roman" panose="02020603050405020304" pitchFamily="18" charset="0"/>
                            </a:rPr>
                            <a:t> (2013)</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dirty="0">
                              <a:solidFill>
                                <a:srgbClr val="000000"/>
                              </a:solidFill>
                              <a:effectLst/>
                              <a:latin typeface="+mn-lt"/>
                              <a:ea typeface="等线" panose="02010600030101010101" pitchFamily="2" charset="-122"/>
                              <a:cs typeface="Times New Roman" panose="02020603050405020304" pitchFamily="18" charset="0"/>
                            </a:rPr>
                            <a:t>provided a framework for a three-approximation algorithm for computing the least core value</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82330107"/>
                      </a:ext>
                    </a:extLst>
                  </a:tr>
                  <a:tr h="438308">
                    <a:tc>
                      <a:txBody>
                        <a:bodyPr/>
                        <a:lstStyle/>
                        <a:p>
                          <a:pPr algn="just"/>
                          <a:r>
                            <a:rPr lang="en-US" sz="1600" kern="100" dirty="0" err="1">
                              <a:effectLst/>
                              <a:latin typeface="+mn-lt"/>
                              <a:ea typeface="等线" panose="02010600030101010101" pitchFamily="2" charset="-122"/>
                              <a:cs typeface="Times New Roman" panose="02020603050405020304" pitchFamily="18" charset="0"/>
                            </a:rPr>
                            <a:t>Faigle</a:t>
                          </a:r>
                          <a:r>
                            <a:rPr lang="en-US" sz="1600" kern="100" dirty="0">
                              <a:effectLst/>
                              <a:latin typeface="+mn-lt"/>
                              <a:ea typeface="等线" panose="02010600030101010101" pitchFamily="2" charset="-122"/>
                              <a:cs typeface="Times New Roman" panose="02020603050405020304" pitchFamily="18" charset="0"/>
                            </a:rPr>
                            <a:t> et al. (1998)</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a:solidFill>
                                <a:srgbClr val="000000"/>
                              </a:solidFill>
                              <a:effectLst/>
                              <a:latin typeface="+mn-lt"/>
                              <a:ea typeface="等线" panose="02010600030101010101" pitchFamily="2" charset="-122"/>
                              <a:cs typeface="Times New Roman" panose="02020603050405020304" pitchFamily="18" charset="0"/>
                            </a:rPr>
                            <a:t>developed an LP-based algorithm that generates a 1/3-approximate core for the Euclidean TSP.</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81212265"/>
                      </a:ext>
                    </a:extLst>
                  </a:tr>
                  <a:tr h="737295">
                    <a:tc>
                      <a:txBody>
                        <a:bodyPr/>
                        <a:lstStyle/>
                        <a:p>
                          <a:pPr algn="just"/>
                          <a:r>
                            <a:rPr lang="en-US" sz="1600" kern="100" dirty="0" err="1">
                              <a:effectLst/>
                              <a:latin typeface="+mn-lt"/>
                              <a:ea typeface="等线" panose="02010600030101010101" pitchFamily="2" charset="-122"/>
                              <a:cs typeface="Times New Roman" panose="02020603050405020304" pitchFamily="18" charset="0"/>
                            </a:rPr>
                            <a:t>Bläser</a:t>
                          </a:r>
                          <a:r>
                            <a:rPr lang="en-US" sz="1600" kern="100" dirty="0">
                              <a:effectLst/>
                              <a:latin typeface="+mn-lt"/>
                              <a:ea typeface="等线" panose="02010600030101010101" pitchFamily="2" charset="-122"/>
                              <a:cs typeface="Times New Roman" panose="02020603050405020304" pitchFamily="18" charset="0"/>
                            </a:rPr>
                            <a:t> and Ram (2008)</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24723" t="-380165" r="-260" b="-1653"/>
                          </a:stretch>
                        </a:blipFill>
                      </a:tcPr>
                    </a:tc>
                    <a:extLst>
                      <a:ext uri="{0D108BD9-81ED-4DB2-BD59-A6C34878D82A}">
                        <a16:rowId xmlns:a16="http://schemas.microsoft.com/office/drawing/2014/main" val="931994897"/>
                      </a:ext>
                    </a:extLst>
                  </a:tr>
                </a:tbl>
              </a:graphicData>
            </a:graphic>
          </p:graphicFrame>
        </mc:Fallback>
      </mc:AlternateContent>
      <p:graphicFrame>
        <p:nvGraphicFramePr>
          <p:cNvPr id="7" name="表格 5">
            <a:extLst>
              <a:ext uri="{FF2B5EF4-FFF2-40B4-BE49-F238E27FC236}">
                <a16:creationId xmlns:a16="http://schemas.microsoft.com/office/drawing/2014/main" id="{D2DB76B2-A363-4B2F-81D5-888E26781986}"/>
              </a:ext>
            </a:extLst>
          </p:cNvPr>
          <p:cNvGraphicFramePr>
            <a:graphicFrameLocks noGrp="1"/>
          </p:cNvGraphicFramePr>
          <p:nvPr>
            <p:extLst>
              <p:ext uri="{D42A27DB-BD31-4B8C-83A1-F6EECF244321}">
                <p14:modId xmlns:p14="http://schemas.microsoft.com/office/powerpoint/2010/main" val="2845754497"/>
              </p:ext>
            </p:extLst>
          </p:nvPr>
        </p:nvGraphicFramePr>
        <p:xfrm>
          <a:off x="259080" y="4366012"/>
          <a:ext cx="11673840" cy="1714923"/>
        </p:xfrm>
        <a:graphic>
          <a:graphicData uri="http://schemas.openxmlformats.org/drawingml/2006/table">
            <a:tbl>
              <a:tblPr firstRow="1" bandRow="1">
                <a:tableStyleId>{5C22544A-7EE6-4342-B048-85BDC9FD1C3A}</a:tableStyleId>
              </a:tblPr>
              <a:tblGrid>
                <a:gridCol w="4782456">
                  <a:extLst>
                    <a:ext uri="{9D8B030D-6E8A-4147-A177-3AD203B41FA5}">
                      <a16:colId xmlns:a16="http://schemas.microsoft.com/office/drawing/2014/main" val="1660332530"/>
                    </a:ext>
                  </a:extLst>
                </a:gridCol>
                <a:gridCol w="6891384">
                  <a:extLst>
                    <a:ext uri="{9D8B030D-6E8A-4147-A177-3AD203B41FA5}">
                      <a16:colId xmlns:a16="http://schemas.microsoft.com/office/drawing/2014/main" val="3708278916"/>
                    </a:ext>
                  </a:extLst>
                </a:gridCol>
              </a:tblGrid>
              <a:tr h="379396">
                <a:tc gridSpan="2">
                  <a:txBody>
                    <a:bodyPr/>
                    <a:lstStyle/>
                    <a:p>
                      <a:pPr algn="ctr"/>
                      <a:r>
                        <a:rPr lang="en-US" altLang="zh-CN" sz="2400" dirty="0"/>
                        <a:t>Papers address the</a:t>
                      </a:r>
                      <a:r>
                        <a:rPr lang="zh-CN" altLang="en-US" sz="2400" dirty="0"/>
                        <a:t> </a:t>
                      </a:r>
                      <a:r>
                        <a:rPr lang="en-US" altLang="zh-CN" sz="2400" dirty="0"/>
                        <a:t>OCAP</a:t>
                      </a:r>
                      <a:endParaRPr lang="zh-CN" altLang="en-US" sz="2400" dirty="0"/>
                    </a:p>
                  </a:txBody>
                  <a:tcPr/>
                </a:tc>
                <a:tc hMerge="1">
                  <a:txBody>
                    <a:bodyPr/>
                    <a:lstStyle/>
                    <a:p>
                      <a:endParaRPr lang="zh-CN" altLang="en-US" dirty="0"/>
                    </a:p>
                  </a:txBody>
                  <a:tcPr anchor="ctr"/>
                </a:tc>
                <a:extLst>
                  <a:ext uri="{0D108BD9-81ED-4DB2-BD59-A6C34878D82A}">
                    <a16:rowId xmlns:a16="http://schemas.microsoft.com/office/drawing/2014/main" val="2248963719"/>
                  </a:ext>
                </a:extLst>
              </a:tr>
              <a:tr h="498931">
                <a:tc>
                  <a:txBody>
                    <a:bodyPr/>
                    <a:lstStyle/>
                    <a:p>
                      <a:pPr algn="just"/>
                      <a:r>
                        <a:rPr lang="en-US" sz="1600" kern="100" dirty="0">
                          <a:effectLst/>
                          <a:latin typeface="Times New Roman" panose="02020603050405020304" pitchFamily="18" charset="0"/>
                          <a:ea typeface="等线" panose="02010600030101010101" pitchFamily="2" charset="-122"/>
                          <a:cs typeface="Times New Roman" panose="02020603050405020304" pitchFamily="18" charset="0"/>
                        </a:rPr>
                        <a:t>Bachrach t al. (2009)</a:t>
                      </a:r>
                      <a:endParaRPr lang="zh-CN" sz="16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dirty="0">
                          <a:effectLst/>
                          <a:latin typeface="Times New Roman" panose="02020603050405020304" pitchFamily="18" charset="0"/>
                          <a:ea typeface="等线" panose="02010600030101010101" pitchFamily="2" charset="-122"/>
                          <a:cs typeface="Times New Roman" panose="02020603050405020304" pitchFamily="18" charset="0"/>
                        </a:rPr>
                        <a:t>raised the problem of stabilizing the grand coalition of a cooperative game at a value that minimizes the subsidy,</a:t>
                      </a:r>
                      <a:endParaRPr lang="zh-CN" sz="16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56161723"/>
                  </a:ext>
                </a:extLst>
              </a:tr>
              <a:tr h="379396">
                <a:tc>
                  <a:txBody>
                    <a:bodyPr/>
                    <a:lstStyle/>
                    <a:p>
                      <a:pPr algn="just"/>
                      <a:r>
                        <a:rPr lang="en-US" sz="1600" kern="100">
                          <a:effectLst/>
                          <a:latin typeface="Times New Roman" panose="02020603050405020304" pitchFamily="18" charset="0"/>
                          <a:ea typeface="等线" panose="02010600030101010101" pitchFamily="2" charset="-122"/>
                          <a:cs typeface="Times New Roman" panose="02020603050405020304" pitchFamily="18" charset="0"/>
                        </a:rPr>
                        <a:t>Meir et al. (2011)</a:t>
                      </a:r>
                      <a:endParaRPr lang="zh-CN" sz="16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a:effectLst/>
                          <a:latin typeface="Times New Roman" panose="02020603050405020304" pitchFamily="18" charset="0"/>
                          <a:ea typeface="等线" panose="02010600030101010101" pitchFamily="2" charset="-122"/>
                          <a:cs typeface="Times New Roman" panose="02020603050405020304" pitchFamily="18" charset="0"/>
                        </a:rPr>
                        <a:t>a similar study on restricted cooperation in coalitional games</a:t>
                      </a:r>
                      <a:endParaRPr lang="zh-CN" sz="16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04907020"/>
                  </a:ext>
                </a:extLst>
              </a:tr>
              <a:tr h="379396">
                <a:tc>
                  <a:txBody>
                    <a:bodyPr/>
                    <a:lstStyle/>
                    <a:p>
                      <a:pPr algn="just"/>
                      <a:r>
                        <a:rPr lang="en-US" sz="1600" kern="100" dirty="0" err="1">
                          <a:effectLst/>
                          <a:latin typeface="Times New Roman" panose="02020603050405020304" pitchFamily="18" charset="0"/>
                          <a:ea typeface="等线" panose="02010600030101010101" pitchFamily="2" charset="-122"/>
                          <a:cs typeface="Times New Roman" panose="02020603050405020304" pitchFamily="18" charset="0"/>
                        </a:rPr>
                        <a:t>Caprara</a:t>
                      </a:r>
                      <a:r>
                        <a:rPr lang="en-US" sz="16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a</a:t>
                      </a:r>
                      <a:r>
                        <a:rPr lang="en-US" sz="1600" kern="100" dirty="0">
                          <a:effectLst/>
                          <a:latin typeface="Times New Roman" panose="02020603050405020304" pitchFamily="18" charset="0"/>
                          <a:ea typeface="等线" panose="02010600030101010101" pitchFamily="2" charset="-122"/>
                          <a:cs typeface="Times New Roman" panose="02020603050405020304" pitchFamily="18" charset="0"/>
                        </a:rPr>
                        <a:t>nd </a:t>
                      </a:r>
                      <a:r>
                        <a:rPr lang="en-US" sz="1600" kern="100" dirty="0" err="1">
                          <a:effectLst/>
                          <a:latin typeface="Times New Roman" panose="02020603050405020304" pitchFamily="18" charset="0"/>
                          <a:ea typeface="等线" panose="02010600030101010101" pitchFamily="2" charset="-122"/>
                          <a:cs typeface="Times New Roman" panose="02020603050405020304" pitchFamily="18" charset="0"/>
                        </a:rPr>
                        <a:t>Letchford</a:t>
                      </a:r>
                      <a:r>
                        <a:rPr lang="en-US" sz="1600" kern="100" dirty="0">
                          <a:effectLst/>
                          <a:latin typeface="Times New Roman" panose="02020603050405020304" pitchFamily="18" charset="0"/>
                          <a:ea typeface="等线" panose="02010600030101010101" pitchFamily="2" charset="-122"/>
                          <a:cs typeface="Times New Roman" panose="02020603050405020304" pitchFamily="18" charset="0"/>
                        </a:rPr>
                        <a:t> (2010)</a:t>
                      </a:r>
                      <a:endParaRPr lang="zh-CN" sz="16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600" kern="100" dirty="0">
                          <a:effectLst/>
                          <a:latin typeface="Times New Roman" panose="02020603050405020304" pitchFamily="18" charset="0"/>
                          <a:ea typeface="等线" panose="02010600030101010101" pitchFamily="2" charset="-122"/>
                          <a:cs typeface="Times New Roman" panose="02020603050405020304" pitchFamily="18" charset="0"/>
                        </a:rPr>
                        <a:t>algorithmic work on solving OCAP</a:t>
                      </a:r>
                      <a:endParaRPr lang="zh-CN" sz="16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0507018"/>
                  </a:ext>
                </a:extLst>
              </a:tr>
            </a:tbl>
          </a:graphicData>
        </a:graphic>
      </p:graphicFrame>
      <p:sp>
        <p:nvSpPr>
          <p:cNvPr id="5" name="矩形 4">
            <a:extLst>
              <a:ext uri="{FF2B5EF4-FFF2-40B4-BE49-F238E27FC236}">
                <a16:creationId xmlns:a16="http://schemas.microsoft.com/office/drawing/2014/main" id="{92590392-DF2E-42AB-8E35-B0D147E02148}"/>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3360002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Preliminaries</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2047355" cy="523220"/>
          </a:xfrm>
          <a:prstGeom prst="rect">
            <a:avLst/>
          </a:prstGeom>
          <a:noFill/>
        </p:spPr>
        <p:txBody>
          <a:bodyPr wrap="none" rtlCol="0">
            <a:spAutoFit/>
          </a:bodyPr>
          <a:lstStyle/>
          <a:p>
            <a:pPr>
              <a:spcBef>
                <a:spcPts val="1200"/>
              </a:spcBef>
              <a:spcAft>
                <a:spcPts val="1200"/>
              </a:spcAft>
            </a:pPr>
            <a:r>
              <a:rPr lang="en-US" altLang="zh-CN" sz="2800" dirty="0"/>
              <a:t>Game theory</a:t>
            </a:r>
            <a:endParaRPr lang="zh-CN" altLang="en-US" sz="2800" dirty="0"/>
          </a:p>
        </p:txBody>
      </p:sp>
      <p:pic>
        <p:nvPicPr>
          <p:cNvPr id="6" name="图片 5">
            <a:extLst>
              <a:ext uri="{FF2B5EF4-FFF2-40B4-BE49-F238E27FC236}">
                <a16:creationId xmlns:a16="http://schemas.microsoft.com/office/drawing/2014/main" id="{CC9FC58D-2A0D-4E3F-A6FF-B174AAE36ED3}"/>
              </a:ext>
            </a:extLst>
          </p:cNvPr>
          <p:cNvPicPr>
            <a:picLocks noChangeAspect="1"/>
          </p:cNvPicPr>
          <p:nvPr/>
        </p:nvPicPr>
        <p:blipFill>
          <a:blip r:embed="rId3"/>
          <a:stretch>
            <a:fillRect/>
          </a:stretch>
        </p:blipFill>
        <p:spPr>
          <a:xfrm>
            <a:off x="3091986" y="1925935"/>
            <a:ext cx="5225871" cy="1324590"/>
          </a:xfrm>
          <a:prstGeom prst="rect">
            <a:avLst/>
          </a:prstGeom>
          <a:scene3d>
            <a:camera prst="perspectiveFront"/>
            <a:lightRig rig="threePt" dir="t"/>
          </a:scene3d>
        </p:spPr>
      </p:pic>
      <p:cxnSp>
        <p:nvCxnSpPr>
          <p:cNvPr id="11" name="直接箭头连接符 10">
            <a:extLst>
              <a:ext uri="{FF2B5EF4-FFF2-40B4-BE49-F238E27FC236}">
                <a16:creationId xmlns:a16="http://schemas.microsoft.com/office/drawing/2014/main" id="{BE94D796-7F9B-4A4A-B44D-FFE73B898283}"/>
              </a:ext>
            </a:extLst>
          </p:cNvPr>
          <p:cNvCxnSpPr/>
          <p:nvPr/>
        </p:nvCxnSpPr>
        <p:spPr>
          <a:xfrm flipH="1" flipV="1">
            <a:off x="2545080" y="2057400"/>
            <a:ext cx="80010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DCB2E4DC-57F5-456A-97E9-3BFA79295AAD}"/>
              </a:ext>
            </a:extLst>
          </p:cNvPr>
          <p:cNvSpPr/>
          <p:nvPr/>
        </p:nvSpPr>
        <p:spPr>
          <a:xfrm>
            <a:off x="1249680" y="1645920"/>
            <a:ext cx="1325880" cy="609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找到合作博弈的核</a:t>
            </a:r>
          </a:p>
        </p:txBody>
      </p:sp>
      <p:cxnSp>
        <p:nvCxnSpPr>
          <p:cNvPr id="14" name="直接箭头连接符 13">
            <a:extLst>
              <a:ext uri="{FF2B5EF4-FFF2-40B4-BE49-F238E27FC236}">
                <a16:creationId xmlns:a16="http://schemas.microsoft.com/office/drawing/2014/main" id="{E8676871-A7CF-47C4-B4BE-7FDCC8B5E3CF}"/>
              </a:ext>
            </a:extLst>
          </p:cNvPr>
          <p:cNvCxnSpPr/>
          <p:nvPr/>
        </p:nvCxnSpPr>
        <p:spPr>
          <a:xfrm flipV="1">
            <a:off x="6682740" y="1744980"/>
            <a:ext cx="117348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FCAAB4E5-AB86-450F-BB49-6CBEF8414C7F}"/>
              </a:ext>
            </a:extLst>
          </p:cNvPr>
          <p:cNvSpPr/>
          <p:nvPr/>
        </p:nvSpPr>
        <p:spPr>
          <a:xfrm>
            <a:off x="8077200" y="1371600"/>
            <a:ext cx="2316480" cy="49281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联盟保持稳定的约束</a:t>
            </a:r>
          </a:p>
        </p:txBody>
      </p:sp>
      <p:cxnSp>
        <p:nvCxnSpPr>
          <p:cNvPr id="17" name="直接箭头连接符 16">
            <a:extLst>
              <a:ext uri="{FF2B5EF4-FFF2-40B4-BE49-F238E27FC236}">
                <a16:creationId xmlns:a16="http://schemas.microsoft.com/office/drawing/2014/main" id="{68CAA433-7170-41C6-9F9C-0AAFACE5D827}"/>
              </a:ext>
            </a:extLst>
          </p:cNvPr>
          <p:cNvCxnSpPr/>
          <p:nvPr/>
        </p:nvCxnSpPr>
        <p:spPr>
          <a:xfrm>
            <a:off x="8077200" y="2834640"/>
            <a:ext cx="784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BB378A9E-6532-47EB-BE33-605FEF7AAFFB}"/>
              </a:ext>
            </a:extLst>
          </p:cNvPr>
          <p:cNvSpPr/>
          <p:nvPr/>
        </p:nvSpPr>
        <p:spPr>
          <a:xfrm>
            <a:off x="8862060" y="2588230"/>
            <a:ext cx="1671320" cy="49281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预算平衡约束</a:t>
            </a:r>
          </a:p>
        </p:txBody>
      </p:sp>
      <p:pic>
        <p:nvPicPr>
          <p:cNvPr id="19" name="图片 18">
            <a:extLst>
              <a:ext uri="{FF2B5EF4-FFF2-40B4-BE49-F238E27FC236}">
                <a16:creationId xmlns:a16="http://schemas.microsoft.com/office/drawing/2014/main" id="{7759B03C-8954-4B32-9EBE-7DCA65AD9E71}"/>
              </a:ext>
            </a:extLst>
          </p:cNvPr>
          <p:cNvPicPr>
            <a:picLocks noChangeAspect="1"/>
          </p:cNvPicPr>
          <p:nvPr/>
        </p:nvPicPr>
        <p:blipFill>
          <a:blip r:embed="rId4"/>
          <a:stretch>
            <a:fillRect/>
          </a:stretch>
        </p:blipFill>
        <p:spPr>
          <a:xfrm>
            <a:off x="3052156" y="3829110"/>
            <a:ext cx="5297138" cy="1512508"/>
          </a:xfrm>
          <a:prstGeom prst="rect">
            <a:avLst/>
          </a:prstGeom>
          <a:scene3d>
            <a:camera prst="perspectiveFront"/>
            <a:lightRig rig="threePt" dir="t"/>
          </a:scene3d>
        </p:spPr>
      </p:pic>
      <p:sp>
        <p:nvSpPr>
          <p:cNvPr id="20" name="文本框 19">
            <a:extLst>
              <a:ext uri="{FF2B5EF4-FFF2-40B4-BE49-F238E27FC236}">
                <a16:creationId xmlns:a16="http://schemas.microsoft.com/office/drawing/2014/main" id="{35F20DC0-601D-4B13-B847-4EE546BCD598}"/>
              </a:ext>
            </a:extLst>
          </p:cNvPr>
          <p:cNvSpPr txBox="1"/>
          <p:nvPr/>
        </p:nvSpPr>
        <p:spPr>
          <a:xfrm>
            <a:off x="1161368" y="3429000"/>
            <a:ext cx="1640193" cy="400110"/>
          </a:xfrm>
          <a:prstGeom prst="rect">
            <a:avLst/>
          </a:prstGeom>
          <a:noFill/>
        </p:spPr>
        <p:txBody>
          <a:bodyPr wrap="none" rtlCol="0">
            <a:spAutoFit/>
          </a:bodyPr>
          <a:lstStyle/>
          <a:p>
            <a:pPr>
              <a:spcBef>
                <a:spcPts val="1200"/>
              </a:spcBef>
              <a:spcAft>
                <a:spcPts val="1200"/>
              </a:spcAft>
            </a:pPr>
            <a:r>
              <a:rPr lang="en-US" altLang="zh-CN" sz="2000" dirty="0"/>
              <a:t>OCAP</a:t>
            </a:r>
            <a:r>
              <a:rPr lang="zh-CN" altLang="en-US" sz="2000" dirty="0"/>
              <a:t>定义：</a:t>
            </a:r>
          </a:p>
        </p:txBody>
      </p:sp>
      <p:cxnSp>
        <p:nvCxnSpPr>
          <p:cNvPr id="22" name="直接箭头连接符 21">
            <a:extLst>
              <a:ext uri="{FF2B5EF4-FFF2-40B4-BE49-F238E27FC236}">
                <a16:creationId xmlns:a16="http://schemas.microsoft.com/office/drawing/2014/main" id="{0BFA9EEE-E83E-416A-AFD7-E1BD4997E3DD}"/>
              </a:ext>
            </a:extLst>
          </p:cNvPr>
          <p:cNvCxnSpPr/>
          <p:nvPr/>
        </p:nvCxnSpPr>
        <p:spPr>
          <a:xfrm flipV="1">
            <a:off x="5700725" y="4088191"/>
            <a:ext cx="6858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DE959147-B36E-49D9-9E59-13C2B9924EEA}"/>
              </a:ext>
            </a:extLst>
          </p:cNvPr>
          <p:cNvSpPr/>
          <p:nvPr/>
        </p:nvSpPr>
        <p:spPr>
          <a:xfrm>
            <a:off x="6385559" y="3672840"/>
            <a:ext cx="2214329" cy="72015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局中人承担的联盟的成本尽可能大</a:t>
            </a:r>
          </a:p>
        </p:txBody>
      </p:sp>
      <p:cxnSp>
        <p:nvCxnSpPr>
          <p:cNvPr id="25" name="直接箭头连接符 24">
            <a:extLst>
              <a:ext uri="{FF2B5EF4-FFF2-40B4-BE49-F238E27FC236}">
                <a16:creationId xmlns:a16="http://schemas.microsoft.com/office/drawing/2014/main" id="{55BC0DE7-0C96-4BA2-A373-D29991A52405}"/>
              </a:ext>
            </a:extLst>
          </p:cNvPr>
          <p:cNvCxnSpPr/>
          <p:nvPr/>
        </p:nvCxnSpPr>
        <p:spPr>
          <a:xfrm>
            <a:off x="5435600" y="5074920"/>
            <a:ext cx="0" cy="41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518B77DD-9CFE-4214-9401-568F0A66FB50}"/>
              </a:ext>
            </a:extLst>
          </p:cNvPr>
          <p:cNvSpPr/>
          <p:nvPr/>
        </p:nvSpPr>
        <p:spPr>
          <a:xfrm>
            <a:off x="4823461" y="5541611"/>
            <a:ext cx="1386840" cy="5486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无退出动机</a:t>
            </a:r>
          </a:p>
        </p:txBody>
      </p:sp>
      <p:sp>
        <p:nvSpPr>
          <p:cNvPr id="21" name="矩形 20">
            <a:extLst>
              <a:ext uri="{FF2B5EF4-FFF2-40B4-BE49-F238E27FC236}">
                <a16:creationId xmlns:a16="http://schemas.microsoft.com/office/drawing/2014/main" id="{D1B8EAFA-137A-4EB0-9C64-FA7099190C98}"/>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4F8D192-1055-4795-BBF4-B1C19D99D2B0}"/>
              </a:ext>
            </a:extLst>
          </p:cNvPr>
          <p:cNvSpPr/>
          <p:nvPr/>
        </p:nvSpPr>
        <p:spPr>
          <a:xfrm>
            <a:off x="11684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3363087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Preliminaries</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2047355" cy="523220"/>
          </a:xfrm>
          <a:prstGeom prst="rect">
            <a:avLst/>
          </a:prstGeom>
          <a:noFill/>
        </p:spPr>
        <p:txBody>
          <a:bodyPr wrap="none" rtlCol="0">
            <a:spAutoFit/>
          </a:bodyPr>
          <a:lstStyle/>
          <a:p>
            <a:pPr>
              <a:spcBef>
                <a:spcPts val="1200"/>
              </a:spcBef>
              <a:spcAft>
                <a:spcPts val="1200"/>
              </a:spcAft>
            </a:pPr>
            <a:r>
              <a:rPr lang="en-US" altLang="zh-CN" sz="2800" dirty="0"/>
              <a:t>Game theory</a:t>
            </a:r>
            <a:endParaRPr lang="zh-CN" altLang="en-US" sz="2800" dirty="0"/>
          </a:p>
        </p:txBody>
      </p:sp>
      <p:sp>
        <p:nvSpPr>
          <p:cNvPr id="5" name="文本框 4">
            <a:extLst>
              <a:ext uri="{FF2B5EF4-FFF2-40B4-BE49-F238E27FC236}">
                <a16:creationId xmlns:a16="http://schemas.microsoft.com/office/drawing/2014/main" id="{964F4A56-1C45-4846-BC19-6B45831054DA}"/>
              </a:ext>
            </a:extLst>
          </p:cNvPr>
          <p:cNvSpPr txBox="1"/>
          <p:nvPr/>
        </p:nvSpPr>
        <p:spPr>
          <a:xfrm>
            <a:off x="804350" y="1371104"/>
            <a:ext cx="10237030" cy="369332"/>
          </a:xfrm>
          <a:prstGeom prst="rect">
            <a:avLst/>
          </a:prstGeom>
          <a:noFill/>
        </p:spPr>
        <p:txBody>
          <a:bodyPr wrap="square">
            <a:spAutoFit/>
          </a:bodyPr>
          <a:lstStyle/>
          <a:p>
            <a:r>
              <a:rPr lang="zh-CN" altLang="en-US" dirty="0"/>
              <a:t>空核：</a:t>
            </a:r>
            <a:r>
              <a:rPr lang="en-US" altLang="zh-CN" sz="1800" dirty="0">
                <a:solidFill>
                  <a:srgbClr val="000000"/>
                </a:solidFill>
                <a:effectLst/>
                <a:latin typeface="Segoe UI" panose="020B0502040204020203" pitchFamily="34" charset="0"/>
                <a:ea typeface="等线" panose="02010600030101010101" pitchFamily="2" charset="-122"/>
              </a:rPr>
              <a:t>The basic idea is to relax one of conditions specified in the definition of core</a:t>
            </a:r>
            <a:endParaRPr lang="en-US" altLang="zh-CN" dirty="0"/>
          </a:p>
        </p:txBody>
      </p:sp>
      <p:pic>
        <p:nvPicPr>
          <p:cNvPr id="6" name="图片 5">
            <a:extLst>
              <a:ext uri="{FF2B5EF4-FFF2-40B4-BE49-F238E27FC236}">
                <a16:creationId xmlns:a16="http://schemas.microsoft.com/office/drawing/2014/main" id="{F6FCB1C4-CA9C-4123-8320-F277F3546BC4}"/>
              </a:ext>
            </a:extLst>
          </p:cNvPr>
          <p:cNvPicPr>
            <a:picLocks noChangeAspect="1"/>
          </p:cNvPicPr>
          <p:nvPr/>
        </p:nvPicPr>
        <p:blipFill>
          <a:blip r:embed="rId3"/>
          <a:stretch>
            <a:fillRect/>
          </a:stretch>
        </p:blipFill>
        <p:spPr>
          <a:xfrm>
            <a:off x="3105183" y="2528162"/>
            <a:ext cx="4785775" cy="755970"/>
          </a:xfrm>
          <a:prstGeom prst="rect">
            <a:avLst/>
          </a:prstGeom>
          <a:scene3d>
            <a:camera prst="perspectiveFront"/>
            <a:lightRig rig="threePt" dir="t"/>
          </a:scene3d>
        </p:spPr>
      </p:pic>
      <p:sp>
        <p:nvSpPr>
          <p:cNvPr id="10" name="文本框 9">
            <a:extLst>
              <a:ext uri="{FF2B5EF4-FFF2-40B4-BE49-F238E27FC236}">
                <a16:creationId xmlns:a16="http://schemas.microsoft.com/office/drawing/2014/main" id="{C07815CD-4B2B-424C-BA5D-DA7DB53C4CD5}"/>
              </a:ext>
            </a:extLst>
          </p:cNvPr>
          <p:cNvSpPr txBox="1"/>
          <p:nvPr/>
        </p:nvSpPr>
        <p:spPr>
          <a:xfrm>
            <a:off x="804350" y="1734596"/>
            <a:ext cx="6983730" cy="369332"/>
          </a:xfrm>
          <a:prstGeom prst="rect">
            <a:avLst/>
          </a:prstGeom>
          <a:noFill/>
        </p:spPr>
        <p:txBody>
          <a:bodyPr wrap="square">
            <a:spAutoFit/>
          </a:bodyPr>
          <a:lstStyle/>
          <a:p>
            <a:r>
              <a:rPr lang="en-US" altLang="zh-CN" dirty="0"/>
              <a:t>OR </a:t>
            </a:r>
            <a:r>
              <a:rPr lang="en-US" altLang="zh-CN" dirty="0" err="1"/>
              <a:t>GAME:a</a:t>
            </a:r>
            <a:r>
              <a:rPr lang="zh-CN" altLang="en-US" dirty="0"/>
              <a:t> </a:t>
            </a:r>
            <a:r>
              <a:rPr lang="en-US" altLang="zh-CN" dirty="0"/>
              <a:t>generalization</a:t>
            </a:r>
            <a:r>
              <a:rPr lang="zh-CN" altLang="en-US" dirty="0"/>
              <a:t> </a:t>
            </a:r>
            <a:r>
              <a:rPr lang="en-US" altLang="zh-CN" dirty="0"/>
              <a:t>of</a:t>
            </a:r>
            <a:r>
              <a:rPr lang="zh-CN" altLang="en-US" dirty="0"/>
              <a:t> </a:t>
            </a:r>
            <a:r>
              <a:rPr lang="en-US" altLang="zh-CN" dirty="0"/>
              <a:t>the integer minimization(IM) game</a:t>
            </a:r>
            <a:endParaRPr lang="zh-CN" altLang="en-US" dirty="0"/>
          </a:p>
        </p:txBody>
      </p:sp>
      <p:sp>
        <p:nvSpPr>
          <p:cNvPr id="12" name="文本框 11">
            <a:extLst>
              <a:ext uri="{FF2B5EF4-FFF2-40B4-BE49-F238E27FC236}">
                <a16:creationId xmlns:a16="http://schemas.microsoft.com/office/drawing/2014/main" id="{FE145A0F-C98A-41E4-9E95-FB3B29309EF4}"/>
              </a:ext>
            </a:extLst>
          </p:cNvPr>
          <p:cNvSpPr txBox="1"/>
          <p:nvPr/>
        </p:nvSpPr>
        <p:spPr>
          <a:xfrm>
            <a:off x="804350" y="2089496"/>
            <a:ext cx="8050090" cy="369332"/>
          </a:xfrm>
          <a:prstGeom prst="rect">
            <a:avLst/>
          </a:prstGeom>
          <a:noFill/>
        </p:spPr>
        <p:txBody>
          <a:bodyPr wrap="square">
            <a:spAutoFit/>
          </a:bodyPr>
          <a:lstStyle/>
          <a:p>
            <a:r>
              <a:rPr lang="en-US" altLang="zh-CN" dirty="0"/>
              <a:t>The</a:t>
            </a:r>
            <a:r>
              <a:rPr lang="zh-CN" altLang="en-US" dirty="0"/>
              <a:t> </a:t>
            </a:r>
            <a:r>
              <a:rPr lang="en-US" altLang="zh-CN" dirty="0"/>
              <a:t>characteristic function of</a:t>
            </a:r>
            <a:r>
              <a:rPr lang="zh-CN" altLang="en-US" dirty="0"/>
              <a:t> </a:t>
            </a:r>
            <a:r>
              <a:rPr lang="en-US" altLang="zh-CN" dirty="0"/>
              <a:t>OR</a:t>
            </a:r>
            <a:r>
              <a:rPr lang="en-US" altLang="zh-CN" dirty="0">
                <a:sym typeface="Wingdings" panose="05000000000000000000" pitchFamily="2" charset="2"/>
              </a:rPr>
              <a:t>:(</a:t>
            </a:r>
            <a:r>
              <a:rPr lang="zh-CN" altLang="en-US" dirty="0">
                <a:sym typeface="Wingdings" panose="05000000000000000000" pitchFamily="2" charset="2"/>
              </a:rPr>
              <a:t>将约束分成两部分方便使用拉格朗日松弛</a:t>
            </a:r>
            <a:r>
              <a:rPr lang="en-US" altLang="zh-CN" dirty="0">
                <a:sym typeface="Wingdings" panose="05000000000000000000" pitchFamily="2" charset="2"/>
              </a:rPr>
              <a:t>)</a:t>
            </a:r>
            <a:endParaRPr lang="zh-CN" altLang="en-US" dirty="0"/>
          </a:p>
        </p:txBody>
      </p:sp>
      <p:cxnSp>
        <p:nvCxnSpPr>
          <p:cNvPr id="16" name="连接符: 曲线 15">
            <a:extLst>
              <a:ext uri="{FF2B5EF4-FFF2-40B4-BE49-F238E27FC236}">
                <a16:creationId xmlns:a16="http://schemas.microsoft.com/office/drawing/2014/main" id="{755FA15C-4A77-4CFD-9AAA-040E3647C157}"/>
              </a:ext>
            </a:extLst>
          </p:cNvPr>
          <p:cNvCxnSpPr/>
          <p:nvPr/>
        </p:nvCxnSpPr>
        <p:spPr>
          <a:xfrm flipV="1">
            <a:off x="4887860" y="2493966"/>
            <a:ext cx="2857940" cy="1874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DAD4C4D6-C399-424E-95A9-53854111E1E8}"/>
              </a:ext>
            </a:extLst>
          </p:cNvPr>
          <p:cNvSpPr/>
          <p:nvPr/>
        </p:nvSpPr>
        <p:spPr>
          <a:xfrm>
            <a:off x="7758197" y="2396025"/>
            <a:ext cx="1827822" cy="478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线性或者非线性</a:t>
            </a:r>
          </a:p>
        </p:txBody>
      </p:sp>
      <p:sp>
        <p:nvSpPr>
          <p:cNvPr id="21" name="文本框 20">
            <a:extLst>
              <a:ext uri="{FF2B5EF4-FFF2-40B4-BE49-F238E27FC236}">
                <a16:creationId xmlns:a16="http://schemas.microsoft.com/office/drawing/2014/main" id="{3D575F2E-A01F-4C02-9FA9-43B7AF5051B2}"/>
              </a:ext>
            </a:extLst>
          </p:cNvPr>
          <p:cNvSpPr txBox="1"/>
          <p:nvPr/>
        </p:nvSpPr>
        <p:spPr>
          <a:xfrm>
            <a:off x="804350" y="3393210"/>
            <a:ext cx="6103620" cy="369332"/>
          </a:xfrm>
          <a:prstGeom prst="rect">
            <a:avLst/>
          </a:prstGeom>
          <a:noFill/>
        </p:spPr>
        <p:txBody>
          <a:bodyPr wrap="square">
            <a:spAutoFit/>
          </a:bodyPr>
          <a:lstStyle/>
          <a:p>
            <a:r>
              <a:rPr lang="en-US" altLang="zh-CN" dirty="0"/>
              <a:t>The</a:t>
            </a:r>
            <a:r>
              <a:rPr lang="zh-CN" altLang="en-US" dirty="0"/>
              <a:t> </a:t>
            </a:r>
            <a:r>
              <a:rPr lang="en-US" altLang="zh-CN" dirty="0"/>
              <a:t>characteristic function of</a:t>
            </a:r>
            <a:r>
              <a:rPr lang="zh-CN" altLang="en-US" dirty="0"/>
              <a:t> </a:t>
            </a:r>
            <a:r>
              <a:rPr lang="en-US" altLang="zh-CN" dirty="0"/>
              <a:t>IM:</a:t>
            </a:r>
            <a:r>
              <a:rPr lang="zh-CN" altLang="en-US" dirty="0"/>
              <a:t>（是</a:t>
            </a:r>
            <a:r>
              <a:rPr lang="en-US" altLang="zh-CN" dirty="0"/>
              <a:t>OR</a:t>
            </a:r>
            <a:r>
              <a:rPr lang="zh-CN" altLang="en-US" dirty="0"/>
              <a:t>的一种特殊情况）</a:t>
            </a:r>
          </a:p>
        </p:txBody>
      </p:sp>
      <p:pic>
        <p:nvPicPr>
          <p:cNvPr id="22" name="图片 21">
            <a:extLst>
              <a:ext uri="{FF2B5EF4-FFF2-40B4-BE49-F238E27FC236}">
                <a16:creationId xmlns:a16="http://schemas.microsoft.com/office/drawing/2014/main" id="{99093CBB-A39B-42C5-88B0-BB08CC8DD0F9}"/>
              </a:ext>
            </a:extLst>
          </p:cNvPr>
          <p:cNvPicPr>
            <a:picLocks noChangeAspect="1"/>
          </p:cNvPicPr>
          <p:nvPr/>
        </p:nvPicPr>
        <p:blipFill>
          <a:blip r:embed="rId4"/>
          <a:stretch>
            <a:fillRect/>
          </a:stretch>
        </p:blipFill>
        <p:spPr>
          <a:xfrm>
            <a:off x="3052582" y="3839490"/>
            <a:ext cx="4735498" cy="842809"/>
          </a:xfrm>
          <a:prstGeom prst="rect">
            <a:avLst/>
          </a:prstGeom>
          <a:scene3d>
            <a:camera prst="perspectiveFront"/>
            <a:lightRig rig="threePt" dir="t"/>
          </a:scene3d>
        </p:spPr>
      </p:pic>
      <p:cxnSp>
        <p:nvCxnSpPr>
          <p:cNvPr id="24" name="连接符: 曲线 23">
            <a:extLst>
              <a:ext uri="{FF2B5EF4-FFF2-40B4-BE49-F238E27FC236}">
                <a16:creationId xmlns:a16="http://schemas.microsoft.com/office/drawing/2014/main" id="{A3EC36B0-F05B-4317-A4B3-AA6FDA35516A}"/>
              </a:ext>
            </a:extLst>
          </p:cNvPr>
          <p:cNvCxnSpPr/>
          <p:nvPr/>
        </p:nvCxnSpPr>
        <p:spPr>
          <a:xfrm flipV="1">
            <a:off x="4791818" y="3765924"/>
            <a:ext cx="3047701" cy="2117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DD50F93A-E8E9-4F20-8B25-8B3F10374A1B}"/>
              </a:ext>
            </a:extLst>
          </p:cNvPr>
          <p:cNvSpPr/>
          <p:nvPr/>
        </p:nvSpPr>
        <p:spPr>
          <a:xfrm>
            <a:off x="7839519" y="3654824"/>
            <a:ext cx="1013759" cy="3693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线性</a:t>
            </a:r>
          </a:p>
        </p:txBody>
      </p:sp>
      <p:sp>
        <p:nvSpPr>
          <p:cNvPr id="27" name="文本框 26">
            <a:extLst>
              <a:ext uri="{FF2B5EF4-FFF2-40B4-BE49-F238E27FC236}">
                <a16:creationId xmlns:a16="http://schemas.microsoft.com/office/drawing/2014/main" id="{4D91B08A-5C07-4E16-B990-768BFC12ABCB}"/>
              </a:ext>
            </a:extLst>
          </p:cNvPr>
          <p:cNvSpPr txBox="1"/>
          <p:nvPr/>
        </p:nvSpPr>
        <p:spPr>
          <a:xfrm>
            <a:off x="804350" y="4840565"/>
            <a:ext cx="9544050" cy="646331"/>
          </a:xfrm>
          <a:prstGeom prst="rect">
            <a:avLst/>
          </a:prstGeom>
          <a:noFill/>
        </p:spPr>
        <p:txBody>
          <a:bodyPr wrap="square">
            <a:spAutoFit/>
          </a:bodyPr>
          <a:lstStyle/>
          <a:p>
            <a:r>
              <a:rPr lang="en-US" altLang="zh-CN" dirty="0" err="1"/>
              <a:t>Caprara</a:t>
            </a:r>
            <a:r>
              <a:rPr lang="zh-CN" altLang="en-US" dirty="0"/>
              <a:t>和</a:t>
            </a:r>
            <a:r>
              <a:rPr lang="en-US" altLang="zh-CN" dirty="0" err="1"/>
              <a:t>Letchford</a:t>
            </a:r>
            <a:r>
              <a:rPr lang="zh-CN" altLang="en-US" dirty="0"/>
              <a:t>（</a:t>
            </a:r>
            <a:r>
              <a:rPr lang="en-US" altLang="zh-CN" dirty="0"/>
              <a:t>2010</a:t>
            </a:r>
            <a:r>
              <a:rPr lang="zh-CN" altLang="en-US" dirty="0"/>
              <a:t>）：</a:t>
            </a:r>
            <a:r>
              <a:rPr lang="en-US" altLang="zh-CN" dirty="0"/>
              <a:t>column-generation and row-generation for IM of OCAP</a:t>
            </a:r>
          </a:p>
          <a:p>
            <a:endParaRPr lang="zh-CN" altLang="en-US" dirty="0"/>
          </a:p>
        </p:txBody>
      </p:sp>
      <p:sp>
        <p:nvSpPr>
          <p:cNvPr id="15" name="矩形 14">
            <a:extLst>
              <a:ext uri="{FF2B5EF4-FFF2-40B4-BE49-F238E27FC236}">
                <a16:creationId xmlns:a16="http://schemas.microsoft.com/office/drawing/2014/main" id="{D5BC01EB-D242-415D-A989-C4298AEB4653}"/>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F4F4E03-E2FC-4226-B63E-3B11F9AF9DC1}"/>
              </a:ext>
            </a:extLst>
          </p:cNvPr>
          <p:cNvSpPr/>
          <p:nvPr/>
        </p:nvSpPr>
        <p:spPr>
          <a:xfrm>
            <a:off x="8636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1237195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LRB Cost Allocation Algorithm</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5660524" cy="523220"/>
          </a:xfrm>
          <a:prstGeom prst="rect">
            <a:avLst/>
          </a:prstGeom>
          <a:noFill/>
        </p:spPr>
        <p:txBody>
          <a:bodyPr wrap="none" rtlCol="0">
            <a:spAutoFit/>
          </a:bodyPr>
          <a:lstStyle/>
          <a:p>
            <a:pPr>
              <a:spcBef>
                <a:spcPts val="1200"/>
              </a:spcBef>
              <a:spcAft>
                <a:spcPts val="1200"/>
              </a:spcAft>
            </a:pPr>
            <a:r>
              <a:rPr lang="en-US" altLang="zh-CN" sz="2800" dirty="0"/>
              <a:t>Relaxation and Game Decomposition</a:t>
            </a:r>
            <a:r>
              <a:rPr lang="zh-CN" altLang="en-US" sz="2800" dirty="0"/>
              <a:t> </a:t>
            </a:r>
          </a:p>
        </p:txBody>
      </p:sp>
      <p:pic>
        <p:nvPicPr>
          <p:cNvPr id="2" name="图片 1">
            <a:extLst>
              <a:ext uri="{FF2B5EF4-FFF2-40B4-BE49-F238E27FC236}">
                <a16:creationId xmlns:a16="http://schemas.microsoft.com/office/drawing/2014/main" id="{5A4B592F-CF27-4DA1-B231-739666EAE82F}"/>
              </a:ext>
            </a:extLst>
          </p:cNvPr>
          <p:cNvPicPr>
            <a:picLocks noChangeAspect="1"/>
          </p:cNvPicPr>
          <p:nvPr/>
        </p:nvPicPr>
        <p:blipFill>
          <a:blip r:embed="rId3"/>
          <a:stretch>
            <a:fillRect/>
          </a:stretch>
        </p:blipFill>
        <p:spPr>
          <a:xfrm>
            <a:off x="2880517" y="1555770"/>
            <a:ext cx="5273497" cy="1048603"/>
          </a:xfrm>
          <a:prstGeom prst="rect">
            <a:avLst/>
          </a:prstGeom>
          <a:scene3d>
            <a:camera prst="perspectiveFront"/>
            <a:lightRig rig="threePt" dir="t"/>
          </a:scene3d>
        </p:spPr>
      </p:pic>
      <p:sp>
        <p:nvSpPr>
          <p:cNvPr id="8" name="矩形: 单圆角 7">
            <a:extLst>
              <a:ext uri="{FF2B5EF4-FFF2-40B4-BE49-F238E27FC236}">
                <a16:creationId xmlns:a16="http://schemas.microsoft.com/office/drawing/2014/main" id="{066B47AD-2F39-4F57-BF05-892839B8799E}"/>
              </a:ext>
            </a:extLst>
          </p:cNvPr>
          <p:cNvSpPr/>
          <p:nvPr/>
        </p:nvSpPr>
        <p:spPr>
          <a:xfrm>
            <a:off x="5034987" y="1643605"/>
            <a:ext cx="1782502" cy="335666"/>
          </a:xfrm>
          <a:prstGeom prst="round1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A8A88DAA-7711-4671-A46B-28841D3B710E}"/>
              </a:ext>
            </a:extLst>
          </p:cNvPr>
          <p:cNvCxnSpPr>
            <a:cxnSpLocks/>
          </p:cNvCxnSpPr>
          <p:nvPr/>
        </p:nvCxnSpPr>
        <p:spPr>
          <a:xfrm flipV="1">
            <a:off x="6854931" y="1643605"/>
            <a:ext cx="1525140" cy="188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505B8EBC-2814-44E5-B997-ABEFF20F70E3}"/>
              </a:ext>
            </a:extLst>
          </p:cNvPr>
          <p:cNvSpPr/>
          <p:nvPr/>
        </p:nvSpPr>
        <p:spPr>
          <a:xfrm>
            <a:off x="8356922" y="1180618"/>
            <a:ext cx="2639028" cy="7327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将约束用拉格朗日约束的形式加到特征函数中</a:t>
            </a:r>
          </a:p>
        </p:txBody>
      </p:sp>
      <p:sp>
        <p:nvSpPr>
          <p:cNvPr id="15" name="文本框 14">
            <a:extLst>
              <a:ext uri="{FF2B5EF4-FFF2-40B4-BE49-F238E27FC236}">
                <a16:creationId xmlns:a16="http://schemas.microsoft.com/office/drawing/2014/main" id="{CCD9A5B8-0E63-4696-8C28-3E6B18E828DF}"/>
              </a:ext>
            </a:extLst>
          </p:cNvPr>
          <p:cNvSpPr txBox="1"/>
          <p:nvPr/>
        </p:nvSpPr>
        <p:spPr>
          <a:xfrm>
            <a:off x="810228" y="2692208"/>
            <a:ext cx="10573728" cy="400110"/>
          </a:xfrm>
          <a:prstGeom prst="rect">
            <a:avLst/>
          </a:prstGeom>
          <a:noFill/>
        </p:spPr>
        <p:txBody>
          <a:bodyPr wrap="none" rtlCol="0">
            <a:spAutoFit/>
          </a:bodyPr>
          <a:lstStyle/>
          <a:p>
            <a:pPr>
              <a:spcBef>
                <a:spcPts val="1200"/>
              </a:spcBef>
              <a:spcAft>
                <a:spcPts val="1200"/>
              </a:spcAft>
            </a:pPr>
            <a:r>
              <a:rPr lang="zh-CN" altLang="en-US" sz="2000" dirty="0"/>
              <a:t>求解拉格朗日对偶函数，找到最大</a:t>
            </a:r>
            <a:r>
              <a:rPr lang="en-US" altLang="zh-CN" sz="2000" dirty="0"/>
              <a:t>λ</a:t>
            </a:r>
            <a:r>
              <a:rPr lang="zh-CN" altLang="en-US" sz="2000" dirty="0"/>
              <a:t>值，</a:t>
            </a:r>
            <a:r>
              <a:rPr lang="en-US" altLang="zh-CN" sz="2000" dirty="0">
                <a:solidFill>
                  <a:srgbClr val="000000"/>
                </a:solidFill>
                <a:effectLst/>
                <a:latin typeface="Segoe UI" panose="020B0502040204020203" pitchFamily="34" charset="0"/>
                <a:ea typeface="等线" panose="02010600030101010101" pitchFamily="2" charset="-122"/>
              </a:rPr>
              <a:t> the </a:t>
            </a:r>
            <a:r>
              <a:rPr lang="en-US" altLang="zh-CN" sz="2000" dirty="0" err="1">
                <a:solidFill>
                  <a:srgbClr val="000000"/>
                </a:solidFill>
                <a:effectLst/>
                <a:latin typeface="Segoe UI" panose="020B0502040204020203" pitchFamily="34" charset="0"/>
                <a:ea typeface="等线" panose="02010600030101010101" pitchFamily="2" charset="-122"/>
              </a:rPr>
              <a:t>subgradient</a:t>
            </a:r>
            <a:r>
              <a:rPr lang="en-US" altLang="zh-CN" sz="2000" dirty="0">
                <a:solidFill>
                  <a:srgbClr val="000000"/>
                </a:solidFill>
                <a:effectLst/>
                <a:latin typeface="Segoe UI" panose="020B0502040204020203" pitchFamily="34" charset="0"/>
                <a:ea typeface="等线" panose="02010600030101010101" pitchFamily="2" charset="-122"/>
              </a:rPr>
              <a:t> method (e.g., see Ahuja et al. 1993)</a:t>
            </a:r>
          </a:p>
        </p:txBody>
      </p:sp>
      <p:pic>
        <p:nvPicPr>
          <p:cNvPr id="18" name="图片 17">
            <a:extLst>
              <a:ext uri="{FF2B5EF4-FFF2-40B4-BE49-F238E27FC236}">
                <a16:creationId xmlns:a16="http://schemas.microsoft.com/office/drawing/2014/main" id="{E1E29040-DC10-4EA2-8A6A-C2E4FEB28305}"/>
              </a:ext>
            </a:extLst>
          </p:cNvPr>
          <p:cNvPicPr>
            <a:picLocks noChangeAspect="1"/>
          </p:cNvPicPr>
          <p:nvPr/>
        </p:nvPicPr>
        <p:blipFill>
          <a:blip r:embed="rId4"/>
          <a:stretch>
            <a:fillRect/>
          </a:stretch>
        </p:blipFill>
        <p:spPr>
          <a:xfrm>
            <a:off x="4865926" y="3223660"/>
            <a:ext cx="5273497" cy="1310754"/>
          </a:xfrm>
          <a:prstGeom prst="rect">
            <a:avLst/>
          </a:prstGeom>
          <a:scene3d>
            <a:camera prst="perspectiveFront"/>
            <a:lightRig rig="threePt" dir="t"/>
          </a:scene3d>
        </p:spPr>
      </p:pic>
      <p:sp>
        <p:nvSpPr>
          <p:cNvPr id="26" name="文本框 25">
            <a:extLst>
              <a:ext uri="{FF2B5EF4-FFF2-40B4-BE49-F238E27FC236}">
                <a16:creationId xmlns:a16="http://schemas.microsoft.com/office/drawing/2014/main" id="{4DF2008A-EE43-46CF-AFF5-9E6B61E1D3BA}"/>
              </a:ext>
            </a:extLst>
          </p:cNvPr>
          <p:cNvSpPr txBox="1"/>
          <p:nvPr/>
        </p:nvSpPr>
        <p:spPr>
          <a:xfrm>
            <a:off x="810228" y="3638743"/>
            <a:ext cx="6105644" cy="369332"/>
          </a:xfrm>
          <a:prstGeom prst="rect">
            <a:avLst/>
          </a:prstGeom>
          <a:noFill/>
        </p:spPr>
        <p:txBody>
          <a:bodyPr wrap="square">
            <a:spAutoFit/>
          </a:bodyPr>
          <a:lstStyle/>
          <a:p>
            <a:r>
              <a:rPr lang="zh-CN" altLang="en-US" dirty="0"/>
              <a:t>将原问题分成子博弈</a:t>
            </a:r>
            <a:r>
              <a:rPr lang="en-US" altLang="zh-CN" dirty="0"/>
              <a:t>1</a:t>
            </a:r>
            <a:r>
              <a:rPr lang="zh-CN" altLang="en-US" dirty="0"/>
              <a:t>和子博弈</a:t>
            </a:r>
            <a:r>
              <a:rPr lang="en-US" altLang="zh-CN" dirty="0"/>
              <a:t>2</a:t>
            </a:r>
            <a:r>
              <a:rPr lang="zh-CN" altLang="en-US" dirty="0"/>
              <a:t>：</a:t>
            </a:r>
            <a:endParaRPr lang="en-US" altLang="zh-CN" dirty="0"/>
          </a:p>
        </p:txBody>
      </p:sp>
      <p:sp>
        <p:nvSpPr>
          <p:cNvPr id="27" name="文本框 26">
            <a:extLst>
              <a:ext uri="{FF2B5EF4-FFF2-40B4-BE49-F238E27FC236}">
                <a16:creationId xmlns:a16="http://schemas.microsoft.com/office/drawing/2014/main" id="{5EFFA221-C76A-4535-9DD5-50C30DA342AB}"/>
              </a:ext>
            </a:extLst>
          </p:cNvPr>
          <p:cNvSpPr txBox="1"/>
          <p:nvPr/>
        </p:nvSpPr>
        <p:spPr>
          <a:xfrm>
            <a:off x="810228" y="4764831"/>
            <a:ext cx="8614458" cy="369332"/>
          </a:xfrm>
          <a:prstGeom prst="rect">
            <a:avLst/>
          </a:prstGeom>
          <a:noFill/>
        </p:spPr>
        <p:txBody>
          <a:bodyPr wrap="square">
            <a:spAutoFit/>
          </a:bodyPr>
          <a:lstStyle/>
          <a:p>
            <a:r>
              <a:rPr lang="zh-CN" altLang="en-US" dirty="0"/>
              <a:t>定理</a:t>
            </a:r>
            <a:r>
              <a:rPr lang="en-US" altLang="zh-CN" dirty="0"/>
              <a:t>1</a:t>
            </a:r>
            <a:r>
              <a:rPr lang="zh-CN" altLang="en-US" dirty="0"/>
              <a:t>：</a:t>
            </a:r>
            <a:r>
              <a:rPr lang="zh-CN" altLang="zh-CN" sz="1800" dirty="0">
                <a:effectLst/>
                <a:ea typeface="等线" panose="02010600030101010101" pitchFamily="2" charset="-122"/>
                <a:cs typeface="Times New Roman" panose="02020603050405020304" pitchFamily="18" charset="0"/>
              </a:rPr>
              <a:t>子博弈的最优成本分配相加是博弈的最优成本分配</a:t>
            </a:r>
            <a:r>
              <a:rPr lang="zh-CN" altLang="en-US" dirty="0">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文章中进行了证明）</a:t>
            </a:r>
            <a:endParaRPr lang="en-US" altLang="zh-CN" dirty="0"/>
          </a:p>
        </p:txBody>
      </p:sp>
      <p:sp>
        <p:nvSpPr>
          <p:cNvPr id="28" name="文本框 27">
            <a:extLst>
              <a:ext uri="{FF2B5EF4-FFF2-40B4-BE49-F238E27FC236}">
                <a16:creationId xmlns:a16="http://schemas.microsoft.com/office/drawing/2014/main" id="{497891E0-4DE7-4442-B2ED-2F4F7E8A5588}"/>
              </a:ext>
            </a:extLst>
          </p:cNvPr>
          <p:cNvSpPr txBox="1"/>
          <p:nvPr/>
        </p:nvSpPr>
        <p:spPr>
          <a:xfrm>
            <a:off x="810228" y="5350120"/>
            <a:ext cx="8704162" cy="1200329"/>
          </a:xfrm>
          <a:prstGeom prst="rect">
            <a:avLst/>
          </a:prstGeom>
          <a:noFill/>
        </p:spPr>
        <p:txBody>
          <a:bodyPr wrap="square">
            <a:spAutoFit/>
          </a:bodyPr>
          <a:lstStyle/>
          <a:p>
            <a:r>
              <a:rPr lang="zh-CN" altLang="en-US" dirty="0"/>
              <a:t>定理</a:t>
            </a:r>
            <a:r>
              <a:rPr lang="en-US" altLang="zh-CN" dirty="0"/>
              <a:t>2:</a:t>
            </a:r>
            <a:r>
              <a:rPr lang="zh-CN" altLang="en-US" dirty="0"/>
              <a:t>对于</a:t>
            </a:r>
            <a:r>
              <a:rPr lang="en-US" altLang="zh-CN" dirty="0"/>
              <a:t>IM</a:t>
            </a:r>
            <a:r>
              <a:rPr lang="zh-CN" altLang="en-US" dirty="0"/>
              <a:t> </a:t>
            </a:r>
            <a:r>
              <a:rPr lang="en-US" altLang="zh-CN" dirty="0"/>
              <a:t>game</a:t>
            </a:r>
            <a:r>
              <a:rPr lang="zh-CN" altLang="en-US" dirty="0"/>
              <a:t>，给出了在</a:t>
            </a:r>
            <a:r>
              <a:rPr lang="en-US" altLang="zh-CN" dirty="0"/>
              <a:t>ILP</a:t>
            </a:r>
            <a:r>
              <a:rPr lang="zh-CN" altLang="en-US" dirty="0"/>
              <a:t>特征函数下，</a:t>
            </a:r>
            <a:r>
              <a:rPr lang="en-US" altLang="zh-CN" dirty="0"/>
              <a:t>LRB</a:t>
            </a:r>
            <a:r>
              <a:rPr lang="zh-CN" altLang="en-US" dirty="0"/>
              <a:t>不劣于</a:t>
            </a:r>
            <a:r>
              <a:rPr lang="en-US" altLang="zh-CN" dirty="0"/>
              <a:t>LPB</a:t>
            </a:r>
            <a:r>
              <a:rPr lang="zh-CN" altLang="en-US" dirty="0"/>
              <a:t>充分条件。（证明略）</a:t>
            </a:r>
            <a:endParaRPr lang="en-US" altLang="zh-CN" dirty="0"/>
          </a:p>
          <a:p>
            <a:pPr marL="285750" indent="-285750">
              <a:buFont typeface="Wingdings" panose="05000000000000000000" pitchFamily="2" charset="2"/>
              <a:buChar char="Ø"/>
            </a:pPr>
            <a:r>
              <a:rPr lang="en-US" altLang="zh-CN" dirty="0"/>
              <a:t>the </a:t>
            </a:r>
            <a:r>
              <a:rPr lang="en-US" altLang="zh-CN" dirty="0" err="1"/>
              <a:t>Lagrangian</a:t>
            </a:r>
            <a:r>
              <a:rPr lang="en-US" altLang="zh-CN" dirty="0"/>
              <a:t> multiplier is optimal for dual(V) of LR</a:t>
            </a:r>
          </a:p>
          <a:p>
            <a:pPr marL="285750" indent="-285750">
              <a:buFont typeface="Wingdings" panose="05000000000000000000" pitchFamily="2" charset="2"/>
              <a:buChar char="Ø"/>
            </a:pPr>
            <a:r>
              <a:rPr lang="zh-CN" altLang="en-US" dirty="0"/>
              <a:t>子博弈成本分配是各自博弈的核</a:t>
            </a:r>
            <a:endParaRPr lang="en-US" altLang="zh-CN" dirty="0"/>
          </a:p>
          <a:p>
            <a:endParaRPr lang="zh-CN" altLang="en-US" dirty="0"/>
          </a:p>
        </p:txBody>
      </p:sp>
      <p:sp>
        <p:nvSpPr>
          <p:cNvPr id="29" name="矩形: 单圆角 28">
            <a:extLst>
              <a:ext uri="{FF2B5EF4-FFF2-40B4-BE49-F238E27FC236}">
                <a16:creationId xmlns:a16="http://schemas.microsoft.com/office/drawing/2014/main" id="{D6E00709-1E5F-4899-975B-B894E4F10735}"/>
              </a:ext>
            </a:extLst>
          </p:cNvPr>
          <p:cNvSpPr/>
          <p:nvPr/>
        </p:nvSpPr>
        <p:spPr>
          <a:xfrm>
            <a:off x="6096000" y="3219257"/>
            <a:ext cx="2168324" cy="546426"/>
          </a:xfrm>
          <a:prstGeom prst="round1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764AC599-5350-4F72-A71C-58CE53CB3EA5}"/>
              </a:ext>
            </a:extLst>
          </p:cNvPr>
          <p:cNvCxnSpPr>
            <a:cxnSpLocks/>
          </p:cNvCxnSpPr>
          <p:nvPr/>
        </p:nvCxnSpPr>
        <p:spPr>
          <a:xfrm flipH="1" flipV="1">
            <a:off x="5435600" y="3371284"/>
            <a:ext cx="661761" cy="147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单圆角 33">
            <a:extLst>
              <a:ext uri="{FF2B5EF4-FFF2-40B4-BE49-F238E27FC236}">
                <a16:creationId xmlns:a16="http://schemas.microsoft.com/office/drawing/2014/main" id="{92DE12AE-8950-4463-9B13-E1AD28BBCA6C}"/>
              </a:ext>
            </a:extLst>
          </p:cNvPr>
          <p:cNvSpPr/>
          <p:nvPr/>
        </p:nvSpPr>
        <p:spPr>
          <a:xfrm>
            <a:off x="4220901" y="3079625"/>
            <a:ext cx="1072588" cy="400110"/>
          </a:xfrm>
          <a:prstGeom prst="round1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非空核</a:t>
            </a:r>
          </a:p>
        </p:txBody>
      </p:sp>
      <p:sp>
        <p:nvSpPr>
          <p:cNvPr id="35" name="矩形: 单圆角 34">
            <a:extLst>
              <a:ext uri="{FF2B5EF4-FFF2-40B4-BE49-F238E27FC236}">
                <a16:creationId xmlns:a16="http://schemas.microsoft.com/office/drawing/2014/main" id="{349570D6-D04C-4E45-A439-0EAC8BECFDCA}"/>
              </a:ext>
            </a:extLst>
          </p:cNvPr>
          <p:cNvSpPr/>
          <p:nvPr/>
        </p:nvSpPr>
        <p:spPr>
          <a:xfrm>
            <a:off x="4865926" y="3765683"/>
            <a:ext cx="4729487" cy="718648"/>
          </a:xfrm>
          <a:prstGeom prst="round1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8E540EC8-129B-483E-A70B-8D43F7075E5C}"/>
              </a:ext>
            </a:extLst>
          </p:cNvPr>
          <p:cNvCxnSpPr/>
          <p:nvPr/>
        </p:nvCxnSpPr>
        <p:spPr>
          <a:xfrm>
            <a:off x="9595413" y="4484331"/>
            <a:ext cx="347240" cy="16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单圆角 37">
            <a:extLst>
              <a:ext uri="{FF2B5EF4-FFF2-40B4-BE49-F238E27FC236}">
                <a16:creationId xmlns:a16="http://schemas.microsoft.com/office/drawing/2014/main" id="{455C787C-5A61-443D-AE74-3F0F3D8B5931}"/>
              </a:ext>
            </a:extLst>
          </p:cNvPr>
          <p:cNvSpPr/>
          <p:nvPr/>
        </p:nvSpPr>
        <p:spPr>
          <a:xfrm>
            <a:off x="9373886" y="4644206"/>
            <a:ext cx="2639028" cy="744718"/>
          </a:xfrm>
          <a:prstGeom prst="round1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可能是空核，</a:t>
            </a:r>
            <a:r>
              <a:rPr lang="en-US" altLang="zh-CN" dirty="0"/>
              <a:t>LRB</a:t>
            </a:r>
            <a:r>
              <a:rPr lang="zh-CN" altLang="en-US" dirty="0"/>
              <a:t>算法的有效性取决于该博弈</a:t>
            </a:r>
          </a:p>
        </p:txBody>
      </p:sp>
      <p:cxnSp>
        <p:nvCxnSpPr>
          <p:cNvPr id="40" name="直接箭头连接符 39">
            <a:extLst>
              <a:ext uri="{FF2B5EF4-FFF2-40B4-BE49-F238E27FC236}">
                <a16:creationId xmlns:a16="http://schemas.microsoft.com/office/drawing/2014/main" id="{202FF3A7-E09D-4847-A854-69A9913530F5}"/>
              </a:ext>
            </a:extLst>
          </p:cNvPr>
          <p:cNvCxnSpPr>
            <a:cxnSpLocks/>
          </p:cNvCxnSpPr>
          <p:nvPr/>
        </p:nvCxnSpPr>
        <p:spPr>
          <a:xfrm flipH="1">
            <a:off x="4220900" y="4349508"/>
            <a:ext cx="645026" cy="22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5FF15A06-BB9D-4BF5-8C5A-881E0A0C669B}"/>
              </a:ext>
            </a:extLst>
          </p:cNvPr>
          <p:cNvSpPr/>
          <p:nvPr/>
        </p:nvSpPr>
        <p:spPr>
          <a:xfrm>
            <a:off x="1492680" y="4039017"/>
            <a:ext cx="2775673" cy="6655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最优拉格朗日乘子</a:t>
            </a:r>
            <a:r>
              <a:rPr lang="en-US" altLang="zh-CN" dirty="0"/>
              <a:t>λ</a:t>
            </a:r>
            <a:r>
              <a:rPr lang="zh-CN" altLang="en-US" dirty="0"/>
              <a:t>不一定对应最优的成本分配</a:t>
            </a:r>
          </a:p>
        </p:txBody>
      </p:sp>
      <p:sp>
        <p:nvSpPr>
          <p:cNvPr id="21" name="矩形 20">
            <a:extLst>
              <a:ext uri="{FF2B5EF4-FFF2-40B4-BE49-F238E27FC236}">
                <a16:creationId xmlns:a16="http://schemas.microsoft.com/office/drawing/2014/main" id="{7E1F687F-1047-4B32-BB6E-EAFAB22899F0}"/>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F6D7314-EAFF-46C2-AC3B-55B01ECB011C}"/>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spTree>
    <p:extLst>
      <p:ext uri="{BB962C8B-B14F-4D97-AF65-F5344CB8AC3E}">
        <p14:creationId xmlns:p14="http://schemas.microsoft.com/office/powerpoint/2010/main" val="473693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3200" b="1" dirty="0">
                <a:latin typeface="+mj-lt"/>
                <a:ea typeface="+mn-ea"/>
              </a:rPr>
              <a:t>LRB Cost Allocation Algorithm</a:t>
            </a:r>
            <a:endParaRPr lang="zh-CN" altLang="en-US" sz="3200" b="1" dirty="0">
              <a:latin typeface="+mj-lt"/>
              <a:ea typeface="+mn-ea"/>
            </a:endParaRPr>
          </a:p>
        </p:txBody>
      </p:sp>
      <p:sp>
        <p:nvSpPr>
          <p:cNvPr id="4" name="文本框 3">
            <a:extLst>
              <a:ext uri="{FF2B5EF4-FFF2-40B4-BE49-F238E27FC236}">
                <a16:creationId xmlns:a16="http://schemas.microsoft.com/office/drawing/2014/main" id="{8F39640C-6B97-4AC7-A5FC-654218C2CBE6}"/>
              </a:ext>
            </a:extLst>
          </p:cNvPr>
          <p:cNvSpPr txBox="1"/>
          <p:nvPr/>
        </p:nvSpPr>
        <p:spPr>
          <a:xfrm>
            <a:off x="810228" y="776975"/>
            <a:ext cx="1949573" cy="523220"/>
          </a:xfrm>
          <a:prstGeom prst="rect">
            <a:avLst/>
          </a:prstGeom>
          <a:noFill/>
        </p:spPr>
        <p:txBody>
          <a:bodyPr wrap="none" rtlCol="0">
            <a:spAutoFit/>
          </a:bodyPr>
          <a:lstStyle/>
          <a:p>
            <a:pPr>
              <a:spcBef>
                <a:spcPts val="1200"/>
              </a:spcBef>
              <a:spcAft>
                <a:spcPts val="1200"/>
              </a:spcAft>
            </a:pPr>
            <a:r>
              <a:rPr lang="en-US" altLang="zh-CN" sz="2800" dirty="0"/>
              <a:t>Algorithm 1</a:t>
            </a:r>
            <a:endParaRPr lang="zh-CN" altLang="en-US" sz="2800" dirty="0"/>
          </a:p>
        </p:txBody>
      </p:sp>
      <p:sp>
        <p:nvSpPr>
          <p:cNvPr id="5" name="文本框 4">
            <a:extLst>
              <a:ext uri="{FF2B5EF4-FFF2-40B4-BE49-F238E27FC236}">
                <a16:creationId xmlns:a16="http://schemas.microsoft.com/office/drawing/2014/main" id="{5D991C4B-9B21-41AF-9021-9CAD0CCDF9DA}"/>
              </a:ext>
            </a:extLst>
          </p:cNvPr>
          <p:cNvSpPr txBox="1"/>
          <p:nvPr/>
        </p:nvSpPr>
        <p:spPr>
          <a:xfrm>
            <a:off x="6240555" y="1400088"/>
            <a:ext cx="5584691" cy="2308324"/>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设计一个拉格朗日松弛问题，通过求解该问题的拉格朗日对偶问题，得到最优解。</a:t>
            </a:r>
          </a:p>
          <a:p>
            <a:pPr marL="342900" lvl="0" indent="-342900" algn="just">
              <a:buFont typeface="Wingdings" panose="05000000000000000000" pitchFamily="2" charset="2"/>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将拉格朗日特征函数分解为两个子特征函数，分别</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对应</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子博弈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和子博弈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buFont typeface="Wingdings" panose="05000000000000000000" pitchFamily="2" charset="2"/>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计算子博弈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和子博弈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的最优稳定成本分配，得到最优解。</a:t>
            </a:r>
          </a:p>
          <a:p>
            <a:pPr marL="342900" lvl="0" indent="-342900" algn="just">
              <a:buFont typeface="Wingdings" panose="05000000000000000000" pitchFamily="2" charset="2"/>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将子博弈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和子博弈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的最优稳定成本分配合并，得到</a:t>
            </a:r>
            <a:r>
              <a:rPr lang="zh-CN" altLang="en-US" kern="100" dirty="0">
                <a:latin typeface="等线" panose="02010600030101010101" pitchFamily="2" charset="-122"/>
                <a:ea typeface="等线" panose="02010600030101010101" pitchFamily="2" charset="-122"/>
                <a:cs typeface="Times New Roman" panose="02020603050405020304" pitchFamily="18" charset="0"/>
              </a:rPr>
              <a:t>博弈</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的最终稳定成本分配。</a:t>
            </a:r>
          </a:p>
        </p:txBody>
      </p:sp>
      <p:sp>
        <p:nvSpPr>
          <p:cNvPr id="6" name="矩形 5">
            <a:extLst>
              <a:ext uri="{FF2B5EF4-FFF2-40B4-BE49-F238E27FC236}">
                <a16:creationId xmlns:a16="http://schemas.microsoft.com/office/drawing/2014/main" id="{6A8B621C-D3B8-4CFD-9E5E-725DE9DDA623}"/>
              </a:ext>
            </a:extLst>
          </p:cNvPr>
          <p:cNvSpPr/>
          <p:nvPr/>
        </p:nvSpPr>
        <p:spPr>
          <a:xfrm>
            <a:off x="177800" y="6537960"/>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6E98AA9-449D-4ADD-B921-F33C967B9934}"/>
              </a:ext>
            </a:extLst>
          </p:cNvPr>
          <p:cNvSpPr/>
          <p:nvPr/>
        </p:nvSpPr>
        <p:spPr>
          <a:xfrm>
            <a:off x="177800" y="6550449"/>
            <a:ext cx="1635760" cy="167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a:t>文献汇报</a:t>
            </a:r>
            <a:endParaRPr lang="zh-CN" altLang="en-US" sz="1400" dirty="0"/>
          </a:p>
        </p:txBody>
      </p:sp>
      <p:pic>
        <p:nvPicPr>
          <p:cNvPr id="8" name="图片 7">
            <a:extLst>
              <a:ext uri="{FF2B5EF4-FFF2-40B4-BE49-F238E27FC236}">
                <a16:creationId xmlns:a16="http://schemas.microsoft.com/office/drawing/2014/main" id="{FF812598-BB36-49F3-8DE0-C3ECF4692915}"/>
              </a:ext>
            </a:extLst>
          </p:cNvPr>
          <p:cNvPicPr>
            <a:picLocks noChangeAspect="1"/>
          </p:cNvPicPr>
          <p:nvPr/>
        </p:nvPicPr>
        <p:blipFill>
          <a:blip r:embed="rId3"/>
          <a:stretch>
            <a:fillRect/>
          </a:stretch>
        </p:blipFill>
        <p:spPr>
          <a:xfrm>
            <a:off x="625609" y="1300195"/>
            <a:ext cx="5584691" cy="4962008"/>
          </a:xfrm>
          <a:prstGeom prst="rect">
            <a:avLst/>
          </a:prstGeom>
          <a:scene3d>
            <a:camera prst="perspectiveFront"/>
            <a:lightRig rig="threePt" dir="t"/>
          </a:scene3d>
        </p:spPr>
      </p:pic>
      <p:sp>
        <p:nvSpPr>
          <p:cNvPr id="9" name="矩形: 圆角 8">
            <a:extLst>
              <a:ext uri="{FF2B5EF4-FFF2-40B4-BE49-F238E27FC236}">
                <a16:creationId xmlns:a16="http://schemas.microsoft.com/office/drawing/2014/main" id="{12C15F0E-9A42-4BED-B6E3-8A90CC86DB0B}"/>
              </a:ext>
            </a:extLst>
          </p:cNvPr>
          <p:cNvSpPr/>
          <p:nvPr/>
        </p:nvSpPr>
        <p:spPr>
          <a:xfrm>
            <a:off x="3303654" y="1300195"/>
            <a:ext cx="2678046" cy="37620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380D05E9-275E-4D33-B424-FEB3E90D9F1D}"/>
              </a:ext>
            </a:extLst>
          </p:cNvPr>
          <p:cNvSpPr/>
          <p:nvPr/>
        </p:nvSpPr>
        <p:spPr>
          <a:xfrm>
            <a:off x="1181100" y="1937521"/>
            <a:ext cx="368300" cy="279348"/>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05F505B2-F745-40BD-B7C8-AF2CDC42371F}"/>
              </a:ext>
            </a:extLst>
          </p:cNvPr>
          <p:cNvCxnSpPr/>
          <p:nvPr/>
        </p:nvCxnSpPr>
        <p:spPr>
          <a:xfrm>
            <a:off x="1663700" y="2184400"/>
            <a:ext cx="4318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035757A-C485-4D2F-A7EB-E5C90B72AC07}"/>
              </a:ext>
            </a:extLst>
          </p:cNvPr>
          <p:cNvCxnSpPr/>
          <p:nvPr/>
        </p:nvCxnSpPr>
        <p:spPr>
          <a:xfrm>
            <a:off x="2362200" y="2425700"/>
            <a:ext cx="29591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C52007E-43AC-4956-B7E0-E7ECC1A9F1DD}"/>
              </a:ext>
            </a:extLst>
          </p:cNvPr>
          <p:cNvCxnSpPr/>
          <p:nvPr/>
        </p:nvCxnSpPr>
        <p:spPr>
          <a:xfrm>
            <a:off x="1663700" y="2730500"/>
            <a:ext cx="29591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AE25BC2-2692-4275-99A2-CA5C7A3AD278}"/>
              </a:ext>
            </a:extLst>
          </p:cNvPr>
          <p:cNvCxnSpPr>
            <a:cxnSpLocks/>
          </p:cNvCxnSpPr>
          <p:nvPr/>
        </p:nvCxnSpPr>
        <p:spPr>
          <a:xfrm>
            <a:off x="2108200" y="3543300"/>
            <a:ext cx="38735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817E92F-9CAB-4A6E-A597-6B8F763A77D5}"/>
              </a:ext>
            </a:extLst>
          </p:cNvPr>
          <p:cNvCxnSpPr>
            <a:cxnSpLocks/>
          </p:cNvCxnSpPr>
          <p:nvPr/>
        </p:nvCxnSpPr>
        <p:spPr>
          <a:xfrm>
            <a:off x="725554" y="3806599"/>
            <a:ext cx="410044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34699B3-D845-4C5B-A3BA-3E83014E9696}"/>
              </a:ext>
            </a:extLst>
          </p:cNvPr>
          <p:cNvCxnSpPr/>
          <p:nvPr/>
        </p:nvCxnSpPr>
        <p:spPr>
          <a:xfrm>
            <a:off x="2959100" y="4610100"/>
            <a:ext cx="29591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23D8ECE-DE8D-4363-B427-32B3AFC90842}"/>
              </a:ext>
            </a:extLst>
          </p:cNvPr>
          <p:cNvCxnSpPr>
            <a:cxnSpLocks/>
          </p:cNvCxnSpPr>
          <p:nvPr/>
        </p:nvCxnSpPr>
        <p:spPr>
          <a:xfrm>
            <a:off x="625609" y="4864100"/>
            <a:ext cx="26780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7EFB8B4-F55D-48F6-9FF4-640528E0B823}"/>
              </a:ext>
            </a:extLst>
          </p:cNvPr>
          <p:cNvCxnSpPr>
            <a:cxnSpLocks/>
          </p:cNvCxnSpPr>
          <p:nvPr/>
        </p:nvCxnSpPr>
        <p:spPr>
          <a:xfrm>
            <a:off x="1766954" y="5435600"/>
            <a:ext cx="207479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B8FB36E-DAC2-4118-A0E3-A84E64F209F6}"/>
              </a:ext>
            </a:extLst>
          </p:cNvPr>
          <p:cNvCxnSpPr/>
          <p:nvPr/>
        </p:nvCxnSpPr>
        <p:spPr>
          <a:xfrm>
            <a:off x="4978400" y="2730500"/>
            <a:ext cx="1562100" cy="187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1EB4DF27-B29E-4CDC-89AB-818D60CD8159}"/>
              </a:ext>
            </a:extLst>
          </p:cNvPr>
          <p:cNvSpPr/>
          <p:nvPr/>
        </p:nvSpPr>
        <p:spPr>
          <a:xfrm>
            <a:off x="6540500" y="4117198"/>
            <a:ext cx="4152900" cy="16486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非空核的话用最后迭代的最优乘子，空核的情况则需要用迭代中产生的</a:t>
            </a:r>
            <a:r>
              <a:rPr lang="en-US" altLang="zh-CN" dirty="0"/>
              <a:t>5-6</a:t>
            </a:r>
            <a:r>
              <a:rPr lang="zh-CN" altLang="en-US" dirty="0"/>
              <a:t>个最优拉格朗日乘子</a:t>
            </a:r>
          </a:p>
        </p:txBody>
      </p:sp>
      <p:cxnSp>
        <p:nvCxnSpPr>
          <p:cNvPr id="29" name="直接箭头连接符 28">
            <a:extLst>
              <a:ext uri="{FF2B5EF4-FFF2-40B4-BE49-F238E27FC236}">
                <a16:creationId xmlns:a16="http://schemas.microsoft.com/office/drawing/2014/main" id="{5F74000A-BEC8-4B12-935C-B75837567B37}"/>
              </a:ext>
            </a:extLst>
          </p:cNvPr>
          <p:cNvCxnSpPr/>
          <p:nvPr/>
        </p:nvCxnSpPr>
        <p:spPr>
          <a:xfrm>
            <a:off x="4419600" y="3806599"/>
            <a:ext cx="2105953" cy="905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9788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txDef>
      <a:spPr>
        <a:noFill/>
      </a:spPr>
      <a:bodyPr wrap="none" rtlCol="0">
        <a:spAutoFit/>
      </a:bodyPr>
      <a:lstStyle>
        <a:defPPr>
          <a:spcBef>
            <a:spcPts val="1200"/>
          </a:spcBef>
          <a:spcAft>
            <a:spcPts val="1200"/>
          </a:spcAft>
          <a:defRPr sz="2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52832</TotalTime>
  <Words>3424</Words>
  <Application>Microsoft Office PowerPoint</Application>
  <PresentationFormat>宽屏</PresentationFormat>
  <Paragraphs>317</Paragraphs>
  <Slides>31</Slides>
  <Notes>30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AdvTT3258b86f</vt:lpstr>
      <vt:lpstr>AdvTT3258b86f+fb</vt:lpstr>
      <vt:lpstr>-apple-system</vt:lpstr>
      <vt:lpstr>CharisSIL</vt:lpstr>
      <vt:lpstr>等线</vt:lpstr>
      <vt:lpstr>宋体</vt:lpstr>
      <vt:lpstr>Arial</vt:lpstr>
      <vt:lpstr>Segoe UI</vt:lpstr>
      <vt:lpstr>Times New Roman</vt:lpstr>
      <vt:lpstr>Wingdings</vt:lpstr>
      <vt:lpstr>Office 主题​​</vt:lpstr>
      <vt:lpstr>Computing Near-Optimal Stable Cost Allocations for Cooperative Games by Lagrangian Relaxation</vt:lpstr>
      <vt:lpstr>Author's Profile</vt:lpstr>
      <vt:lpstr>Introduction</vt:lpstr>
      <vt:lpstr>Literature Review</vt:lpstr>
      <vt:lpstr>Literature Review</vt:lpstr>
      <vt:lpstr>Preliminaries</vt:lpstr>
      <vt:lpstr>Preliminaries</vt:lpstr>
      <vt:lpstr>LRB Cost Allocation Algorithm</vt:lpstr>
      <vt:lpstr>LRB Cost Allocation Algorithm</vt:lpstr>
      <vt:lpstr>LRB Cost Allocation Algorithm</vt:lpstr>
      <vt:lpstr>LRB Cost Allocation Algorithm</vt:lpstr>
      <vt:lpstr>LRB Cost Allocation Algorithm</vt:lpstr>
      <vt:lpstr>LRB Cost Allocation Algorithm</vt:lpstr>
      <vt:lpstr>Implementations for FL</vt:lpstr>
      <vt:lpstr>Implementations for FL</vt:lpstr>
      <vt:lpstr>Implementations for FL</vt:lpstr>
      <vt:lpstr>Implementations for FL</vt:lpstr>
      <vt:lpstr>Implementations for FL</vt:lpstr>
      <vt:lpstr>Implementations for FL</vt:lpstr>
      <vt:lpstr>Implementations for FL</vt:lpstr>
      <vt:lpstr>Implementations for FL</vt:lpstr>
      <vt:lpstr>Implementations for FL</vt:lpstr>
      <vt:lpstr>Implementations for FL</vt:lpstr>
      <vt:lpstr>Implementations for FL</vt:lpstr>
      <vt:lpstr>Implementations for FL</vt:lpstr>
      <vt:lpstr>Implementations for FL</vt:lpstr>
      <vt:lpstr>Implementations for FL</vt:lpstr>
      <vt:lpstr>Implementations for FL</vt:lpstr>
      <vt:lpstr>Implementations for FL</vt:lpstr>
      <vt:lpstr>Conclusion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Huang Ganquan</dc:creator>
  <cp:lastModifiedBy>Administrator</cp:lastModifiedBy>
  <cp:revision>3604</cp:revision>
  <cp:lastPrinted>2020-12-30T14:08:59Z</cp:lastPrinted>
  <dcterms:created xsi:type="dcterms:W3CDTF">2018-12-23T04:08:43Z</dcterms:created>
  <dcterms:modified xsi:type="dcterms:W3CDTF">2023-10-17T08:40:55Z</dcterms:modified>
</cp:coreProperties>
</file>